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48" r:id="rId1"/>
    <p:sldMasterId id="2147483661" r:id="rId2"/>
    <p:sldMasterId id="2147483674" r:id="rId3"/>
  </p:sldMasterIdLst>
  <p:notesMasterIdLst>
    <p:notesMasterId r:id="rId19"/>
  </p:notesMasterIdLst>
  <p:sldIdLst>
    <p:sldId id="283" r:id="rId4"/>
    <p:sldId id="257" r:id="rId5"/>
    <p:sldId id="314" r:id="rId6"/>
    <p:sldId id="258" r:id="rId7"/>
    <p:sldId id="264" r:id="rId8"/>
    <p:sldId id="259" r:id="rId9"/>
    <p:sldId id="260" r:id="rId10"/>
    <p:sldId id="289" r:id="rId11"/>
    <p:sldId id="299" r:id="rId12"/>
    <p:sldId id="295" r:id="rId13"/>
    <p:sldId id="296" r:id="rId14"/>
    <p:sldId id="297" r:id="rId15"/>
    <p:sldId id="298" r:id="rId16"/>
    <p:sldId id="282" r:id="rId17"/>
    <p:sldId id="265" r:id="rId18"/>
  </p:sldIdLst>
  <p:sldSz cx="18288000" cy="10288588"/>
  <p:notesSz cx="6858000" cy="9144000"/>
  <p:embeddedFontLst>
    <p:embeddedFont>
      <p:font typeface="Calibri" panose="020F0502020204030204" pitchFamily="34" charset="0"/>
      <p:regular r:id="rId20"/>
      <p:bold r:id="rId21"/>
      <p:italic r:id="rId22"/>
      <p:boldItalic r:id="rId23"/>
    </p:embeddedFont>
    <p:embeddedFont>
      <p:font typeface="Calibri Light" panose="020F0302020204030204" pitchFamily="34" charset="0"/>
      <p:regular r:id="rId24"/>
      <p:italic r:id="rId25"/>
    </p:embeddedFont>
    <p:embeddedFont>
      <p:font typeface="Consolas" panose="020B0609020204030204" pitchFamily="49" charset="0"/>
      <p:regular r:id="rId26"/>
      <p:bold r:id="rId27"/>
      <p:italic r:id="rId28"/>
      <p:boldItalic r:id="rId29"/>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Nikitha Nair" initials="NN" lastIdx="1" clrIdx="0">
    <p:extLst>
      <p:ext uri="{19B8F6BF-5375-455C-9EA6-DF929625EA0E}">
        <p15:presenceInfo xmlns:p15="http://schemas.microsoft.com/office/powerpoint/2012/main" userId="a223d0b169bb912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0F0"/>
    <a:srgbClr val="205E82"/>
    <a:srgbClr val="1155CC"/>
    <a:srgbClr val="404040"/>
    <a:srgbClr val="095A82"/>
    <a:srgbClr val="2EA87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721" autoAdjust="0"/>
    <p:restoredTop sz="94061" autoAdjust="0"/>
  </p:normalViewPr>
  <p:slideViewPr>
    <p:cSldViewPr snapToGrid="0">
      <p:cViewPr varScale="1">
        <p:scale>
          <a:sx n="66" d="100"/>
          <a:sy n="66" d="100"/>
        </p:scale>
        <p:origin x="108" y="17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font" Target="fonts/font7.fntdata"/><Relationship Id="rId3" Type="http://schemas.openxmlformats.org/officeDocument/2006/relationships/slideMaster" Target="slideMasters/slideMaster3.xml"/><Relationship Id="rId21" Type="http://schemas.openxmlformats.org/officeDocument/2006/relationships/font" Target="fonts/font2.fntdata"/><Relationship Id="rId34" Type="http://schemas.openxmlformats.org/officeDocument/2006/relationships/tableStyles" Target="tableStyle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font" Target="fonts/font6.fntdata"/><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5.fntdata"/><Relationship Id="rId32" Type="http://schemas.openxmlformats.org/officeDocument/2006/relationships/viewProps" Target="view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7.xml"/><Relationship Id="rId19" Type="http://schemas.openxmlformats.org/officeDocument/2006/relationships/notesMaster" Target="notesMasters/notesMaster1.xml"/><Relationship Id="rId31" Type="http://schemas.openxmlformats.org/officeDocument/2006/relationships/presProps" Target="pres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commentAuthors" Target="commentAuthors.xml"/><Relationship Id="rId8" Type="http://schemas.openxmlformats.org/officeDocument/2006/relationships/slide" Target="slides/slide5.xml"/></Relationships>
</file>

<file path=ppt/media/image1.png>
</file>

<file path=ppt/media/image10.png>
</file>

<file path=ppt/media/image11.pn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7FCEED-329E-EA45-A8EF-11A062D051C0}" type="datetimeFigureOut">
              <a:rPr lang="en-US" smtClean="0"/>
              <a:t>11/2/2023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8EA31EB-2F78-2546-A582-51B6B82A8B39}"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1371600" rtl="0" eaLnBrk="1" latinLnBrk="0" hangingPunct="1">
      <a:defRPr sz="1800" kern="1200">
        <a:solidFill>
          <a:schemeClr val="tx1"/>
        </a:solidFill>
        <a:latin typeface="+mn-lt"/>
        <a:ea typeface="+mn-ea"/>
        <a:cs typeface="+mn-cs"/>
      </a:defRPr>
    </a:lvl1pPr>
    <a:lvl2pPr marL="685800" algn="l" defTabSz="1371600" rtl="0" eaLnBrk="1" latinLnBrk="0" hangingPunct="1">
      <a:defRPr sz="1800" kern="1200">
        <a:solidFill>
          <a:schemeClr val="tx1"/>
        </a:solidFill>
        <a:latin typeface="+mn-lt"/>
        <a:ea typeface="+mn-ea"/>
        <a:cs typeface="+mn-cs"/>
      </a:defRPr>
    </a:lvl2pPr>
    <a:lvl3pPr marL="1371600" algn="l" defTabSz="1371600" rtl="0" eaLnBrk="1" latinLnBrk="0" hangingPunct="1">
      <a:defRPr sz="1800" kern="1200">
        <a:solidFill>
          <a:schemeClr val="tx1"/>
        </a:solidFill>
        <a:latin typeface="+mn-lt"/>
        <a:ea typeface="+mn-ea"/>
        <a:cs typeface="+mn-cs"/>
      </a:defRPr>
    </a:lvl3pPr>
    <a:lvl4pPr marL="2057400" algn="l" defTabSz="1371600" rtl="0" eaLnBrk="1" latinLnBrk="0" hangingPunct="1">
      <a:defRPr sz="1800" kern="1200">
        <a:solidFill>
          <a:schemeClr val="tx1"/>
        </a:solidFill>
        <a:latin typeface="+mn-lt"/>
        <a:ea typeface="+mn-ea"/>
        <a:cs typeface="+mn-cs"/>
      </a:defRPr>
    </a:lvl4pPr>
    <a:lvl5pPr marL="2743200" algn="l" defTabSz="1371600" rtl="0" eaLnBrk="1" latinLnBrk="0" hangingPunct="1">
      <a:defRPr sz="1800" kern="1200">
        <a:solidFill>
          <a:schemeClr val="tx1"/>
        </a:solidFill>
        <a:latin typeface="+mn-lt"/>
        <a:ea typeface="+mn-ea"/>
        <a:cs typeface="+mn-cs"/>
      </a:defRPr>
    </a:lvl5pPr>
    <a:lvl6pPr marL="3429000" algn="l" defTabSz="1371600" rtl="0" eaLnBrk="1" latinLnBrk="0" hangingPunct="1">
      <a:defRPr sz="1800" kern="1200">
        <a:solidFill>
          <a:schemeClr val="tx1"/>
        </a:solidFill>
        <a:latin typeface="+mn-lt"/>
        <a:ea typeface="+mn-ea"/>
        <a:cs typeface="+mn-cs"/>
      </a:defRPr>
    </a:lvl6pPr>
    <a:lvl7pPr marL="4114800" algn="l" defTabSz="1371600" rtl="0" eaLnBrk="1" latinLnBrk="0" hangingPunct="1">
      <a:defRPr sz="1800" kern="1200">
        <a:solidFill>
          <a:schemeClr val="tx1"/>
        </a:solidFill>
        <a:latin typeface="+mn-lt"/>
        <a:ea typeface="+mn-ea"/>
        <a:cs typeface="+mn-cs"/>
      </a:defRPr>
    </a:lvl7pPr>
    <a:lvl8pPr marL="4800600" algn="l" defTabSz="1371600" rtl="0" eaLnBrk="1" latinLnBrk="0" hangingPunct="1">
      <a:defRPr sz="1800" kern="1200">
        <a:solidFill>
          <a:schemeClr val="tx1"/>
        </a:solidFill>
        <a:latin typeface="+mn-lt"/>
        <a:ea typeface="+mn-ea"/>
        <a:cs typeface="+mn-cs"/>
      </a:defRPr>
    </a:lvl8pPr>
    <a:lvl9pPr marL="5486400" algn="l" defTabSz="1371600" rtl="0" eaLnBrk="1" latinLnBrk="0" hangingPunct="1">
      <a:defRPr sz="1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7</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US" b="0" i="0" dirty="0">
                <a:solidFill>
                  <a:srgbClr val="1F1F1F"/>
                </a:solidFill>
                <a:effectLst/>
                <a:latin typeface="Google Sans"/>
              </a:rPr>
              <a:t>Generative AI can create new and innovative types of images. This includes photorealistic images of fictional scenes, new artistic styles, and images that are more accessible to people with disabilities. Midjourney is particularly powerful at creating images with a wide range of styles.</a:t>
            </a:r>
          </a:p>
          <a:p>
            <a:pPr algn="l">
              <a:buFont typeface="+mj-lt"/>
              <a:buAutoNum type="arabicPeriod"/>
            </a:pPr>
            <a:r>
              <a:rPr lang="en-US" b="0" i="0" dirty="0">
                <a:solidFill>
                  <a:srgbClr val="1F1F1F"/>
                </a:solidFill>
                <a:effectLst/>
                <a:latin typeface="Google Sans"/>
              </a:rPr>
              <a:t>Generative AI can democratize creative expression. Generative AI makes it possible for anyone to create high-quality images, even if they have no artistic training or experience. Midjourney is relatively easy to use, even for beginners.</a:t>
            </a:r>
          </a:p>
          <a:p>
            <a:pPr algn="l">
              <a:buFont typeface="+mj-lt"/>
              <a:buAutoNum type="arabicPeriod"/>
            </a:pPr>
            <a:r>
              <a:rPr lang="en-US" b="0" i="0" dirty="0">
                <a:solidFill>
                  <a:srgbClr val="1F1F1F"/>
                </a:solidFill>
                <a:effectLst/>
                <a:latin typeface="Google Sans"/>
              </a:rPr>
              <a:t>Generative AI can solve real-world problems. Generative AI can be used to develop new medical imaging techniques, create synthetic training data for machine learning models, and generate realistic images for video games and movies. Midjourney is already being used by researchers and designers to solve real-world problems.</a:t>
            </a:r>
          </a:p>
          <a:p>
            <a:pPr algn="l">
              <a:buFont typeface="+mj-lt"/>
              <a:buAutoNum type="arabicPeriod"/>
            </a:pPr>
            <a:r>
              <a:rPr lang="en-US" b="0" i="0" dirty="0">
                <a:solidFill>
                  <a:srgbClr val="1F1F1F"/>
                </a:solidFill>
                <a:effectLst/>
                <a:latin typeface="Google Sans"/>
              </a:rPr>
              <a:t>Midjourney is a powerful and versatile generative AI for image generation. It can be used to create a wide range of image types, from photorealistic images to abstract art. Midjourney is also relatively easy to use, making it a good choice for both beginners and experienced users.</a:t>
            </a:r>
          </a:p>
          <a:p>
            <a:pPr algn="l">
              <a:buFont typeface="+mj-lt"/>
              <a:buAutoNum type="arabicPeriod"/>
            </a:pPr>
            <a:r>
              <a:rPr lang="en-US" b="0" i="0" dirty="0">
                <a:solidFill>
                  <a:srgbClr val="1F1F1F"/>
                </a:solidFill>
                <a:effectLst/>
                <a:latin typeface="Google Sans"/>
              </a:rPr>
              <a:t>Midjourney has the potential to revolutionize many different industries and applications. It can be used to create new and innovative forms of art, design, and entertainment. Midjourney can also be used to solve real-world problems in healthcare, science, and engineering.</a:t>
            </a:r>
          </a:p>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8</a:t>
            </a:fld>
            <a:endParaRPr lang="en-US"/>
          </a:p>
        </p:txBody>
      </p:sp>
    </p:spTree>
    <p:extLst>
      <p:ext uri="{BB962C8B-B14F-4D97-AF65-F5344CB8AC3E}">
        <p14:creationId xmlns:p14="http://schemas.microsoft.com/office/powerpoint/2010/main" val="31216481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US" b="0" i="0" dirty="0">
                <a:solidFill>
                  <a:srgbClr val="1F1F1F"/>
                </a:solidFill>
                <a:effectLst/>
                <a:latin typeface="Google Sans"/>
              </a:rPr>
              <a:t>Generative AI can create new and innovative types of images. This includes photorealistic images of fictional scenes, new artistic styles, and images that are more accessible to people with disabilities. Midjourney is particularly powerful at creating images with a wide range of styles.</a:t>
            </a:r>
          </a:p>
          <a:p>
            <a:pPr algn="l">
              <a:buFont typeface="+mj-lt"/>
              <a:buAutoNum type="arabicPeriod"/>
            </a:pPr>
            <a:r>
              <a:rPr lang="en-US" b="0" i="0" dirty="0">
                <a:solidFill>
                  <a:srgbClr val="1F1F1F"/>
                </a:solidFill>
                <a:effectLst/>
                <a:latin typeface="Google Sans"/>
              </a:rPr>
              <a:t>Generative AI can democratize creative expression. Generative AI makes it possible for anyone to create high-quality images, even if they have no artistic training or experience. Midjourney is relatively easy to use, even for beginners.</a:t>
            </a:r>
          </a:p>
          <a:p>
            <a:pPr algn="l">
              <a:buFont typeface="+mj-lt"/>
              <a:buAutoNum type="arabicPeriod"/>
            </a:pPr>
            <a:r>
              <a:rPr lang="en-US" b="0" i="0" dirty="0">
                <a:solidFill>
                  <a:srgbClr val="1F1F1F"/>
                </a:solidFill>
                <a:effectLst/>
                <a:latin typeface="Google Sans"/>
              </a:rPr>
              <a:t>Generative AI can solve real-world problems. Generative AI can be used to develop new medical imaging techniques, create synthetic training data for machine learning models, and generate realistic images for video games and movies. Midjourney is already being used by researchers and designers to solve real-world problems.</a:t>
            </a:r>
          </a:p>
          <a:p>
            <a:pPr algn="l">
              <a:buFont typeface="+mj-lt"/>
              <a:buAutoNum type="arabicPeriod"/>
            </a:pPr>
            <a:r>
              <a:rPr lang="en-US" b="0" i="0" dirty="0">
                <a:solidFill>
                  <a:srgbClr val="1F1F1F"/>
                </a:solidFill>
                <a:effectLst/>
                <a:latin typeface="Google Sans"/>
              </a:rPr>
              <a:t>Midjourney is a powerful and versatile generative AI for image generation. It can be used to create a wide range of image types, from photorealistic images to abstract art. Midjourney is also relatively easy to use, making it a good choice for both beginners and experienced users.</a:t>
            </a:r>
          </a:p>
          <a:p>
            <a:pPr algn="l">
              <a:buFont typeface="+mj-lt"/>
              <a:buAutoNum type="arabicPeriod"/>
            </a:pPr>
            <a:r>
              <a:rPr lang="en-US" b="0" i="0" dirty="0">
                <a:solidFill>
                  <a:srgbClr val="1F1F1F"/>
                </a:solidFill>
                <a:effectLst/>
                <a:latin typeface="Google Sans"/>
              </a:rPr>
              <a:t>Midjourney has the potential to revolutionize many different industries and applications. It can be used to create new and innovative forms of art, design, and entertainment. Midjourney can also be used to solve real-world problems in healthcare, science, and engineering.</a:t>
            </a:r>
          </a:p>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9</a:t>
            </a:fld>
            <a:endParaRPr lang="en-US"/>
          </a:p>
        </p:txBody>
      </p:sp>
    </p:spTree>
    <p:extLst>
      <p:ext uri="{BB962C8B-B14F-4D97-AF65-F5344CB8AC3E}">
        <p14:creationId xmlns:p14="http://schemas.microsoft.com/office/powerpoint/2010/main" val="24953612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10</a:t>
            </a:fld>
            <a:endParaRPr lang="en-US"/>
          </a:p>
        </p:txBody>
      </p:sp>
    </p:spTree>
    <p:extLst>
      <p:ext uri="{BB962C8B-B14F-4D97-AF65-F5344CB8AC3E}">
        <p14:creationId xmlns:p14="http://schemas.microsoft.com/office/powerpoint/2010/main" val="3150899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11</a:t>
            </a:fld>
            <a:endParaRPr lang="en-US"/>
          </a:p>
        </p:txBody>
      </p:sp>
    </p:spTree>
    <p:extLst>
      <p:ext uri="{BB962C8B-B14F-4D97-AF65-F5344CB8AC3E}">
        <p14:creationId xmlns:p14="http://schemas.microsoft.com/office/powerpoint/2010/main" val="8711003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12</a:t>
            </a:fld>
            <a:endParaRPr lang="en-US"/>
          </a:p>
        </p:txBody>
      </p:sp>
    </p:spTree>
    <p:extLst>
      <p:ext uri="{BB962C8B-B14F-4D97-AF65-F5344CB8AC3E}">
        <p14:creationId xmlns:p14="http://schemas.microsoft.com/office/powerpoint/2010/main" val="5635605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13</a:t>
            </a:fld>
            <a:endParaRPr lang="en-US"/>
          </a:p>
        </p:txBody>
      </p:sp>
    </p:spTree>
    <p:extLst>
      <p:ext uri="{BB962C8B-B14F-4D97-AF65-F5344CB8AC3E}">
        <p14:creationId xmlns:p14="http://schemas.microsoft.com/office/powerpoint/2010/main" val="171414994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3804"/>
            <a:ext cx="13716000" cy="3581953"/>
          </a:xfrm>
        </p:spPr>
        <p:txBody>
          <a:bodyPr anchor="b"/>
          <a:lstStyle>
            <a:lvl1pPr algn="ctr">
              <a:defRPr sz="9000"/>
            </a:lvl1pPr>
          </a:lstStyle>
          <a:p>
            <a:r>
              <a:rPr lang="en-GB"/>
              <a:t>Click to edit Master title style</a:t>
            </a:r>
            <a:endParaRPr lang="en-US" dirty="0"/>
          </a:p>
        </p:txBody>
      </p:sp>
      <p:sp>
        <p:nvSpPr>
          <p:cNvPr id="3" name="Subtitle 2"/>
          <p:cNvSpPr>
            <a:spLocks noGrp="1"/>
          </p:cNvSpPr>
          <p:nvPr>
            <p:ph type="subTitle" idx="1"/>
          </p:nvPr>
        </p:nvSpPr>
        <p:spPr>
          <a:xfrm>
            <a:off x="2286000" y="5403891"/>
            <a:ext cx="13716000" cy="2484026"/>
          </a:xfrm>
        </p:spPr>
        <p:txBody>
          <a:bodyPr/>
          <a:lstStyle>
            <a:lvl1pPr marL="0" indent="0" algn="ctr">
              <a:buNone/>
              <a:defRPr sz="3600"/>
            </a:lvl1pPr>
            <a:lvl2pPr marL="685800" indent="0" algn="ctr">
              <a:buNone/>
              <a:defRPr sz="3000"/>
            </a:lvl2pPr>
            <a:lvl3pPr marL="1371600" indent="0" algn="ctr">
              <a:buNone/>
              <a:defRPr sz="2700"/>
            </a:lvl3pPr>
            <a:lvl4pPr marL="2057400" indent="0" algn="ctr">
              <a:buNone/>
              <a:defRPr sz="2400"/>
            </a:lvl4pPr>
            <a:lvl5pPr marL="2743200" indent="0" algn="ctr">
              <a:buNone/>
              <a:defRPr sz="2400"/>
            </a:lvl5pPr>
            <a:lvl6pPr marL="3429000" indent="0" algn="ctr">
              <a:buNone/>
              <a:defRPr sz="2400"/>
            </a:lvl6pPr>
            <a:lvl7pPr marL="4114800" indent="0" algn="ctr">
              <a:buNone/>
              <a:defRPr sz="2400"/>
            </a:lvl7pPr>
            <a:lvl8pPr marL="4800600" indent="0" algn="ctr">
              <a:buNone/>
              <a:defRPr sz="2400"/>
            </a:lvl8pPr>
            <a:lvl9pPr marL="5486400" indent="0" algn="ctr">
              <a:buNone/>
              <a:defRPr sz="2400"/>
            </a:lvl9pPr>
          </a:lstStyle>
          <a:p>
            <a:r>
              <a:rPr lang="en-GB"/>
              <a:t>Click to edit Master subtitle style</a:t>
            </a:r>
            <a:endParaRPr lang="en-US" dirty="0"/>
          </a:p>
        </p:txBody>
      </p:sp>
      <p:pic>
        <p:nvPicPr>
          <p:cNvPr id="9" name="Picture 8" descr="A blue and white background with dots and lines&#10;&#10;Description automatically generated"/>
          <p:cNvPicPr>
            <a:picLocks noChangeAspect="1"/>
          </p:cNvPicPr>
          <p:nvPr userDrawn="1"/>
        </p:nvPicPr>
        <p:blipFill>
          <a:blip r:embed="rId2"/>
          <a:stretch>
            <a:fillRect/>
          </a:stretch>
        </p:blipFill>
        <p:spPr>
          <a:xfrm>
            <a:off x="-5246" y="1"/>
            <a:ext cx="18298873" cy="10288800"/>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906"/>
            <a:ext cx="5898356" cy="2400671"/>
          </a:xfrm>
        </p:spPr>
        <p:txBody>
          <a:bodyPr anchor="b"/>
          <a:lstStyle>
            <a:lvl1pPr>
              <a:defRPr sz="4800"/>
            </a:lvl1pPr>
          </a:lstStyle>
          <a:p>
            <a:r>
              <a:rPr lang="en-GB"/>
              <a:t>Click to edit Master title style</a:t>
            </a:r>
            <a:endParaRPr lang="en-US" dirty="0"/>
          </a:p>
        </p:txBody>
      </p:sp>
      <p:sp>
        <p:nvSpPr>
          <p:cNvPr id="3" name="Picture Placeholder 2"/>
          <p:cNvSpPr>
            <a:spLocks noGrp="1" noChangeAspect="1"/>
          </p:cNvSpPr>
          <p:nvPr>
            <p:ph type="pic" idx="1"/>
          </p:nvPr>
        </p:nvSpPr>
        <p:spPr>
          <a:xfrm>
            <a:off x="7774782" y="1481367"/>
            <a:ext cx="9258300" cy="7311566"/>
          </a:xfrm>
        </p:spPr>
        <p:txBody>
          <a:bodyPr anchor="t"/>
          <a:lstStyle>
            <a:lvl1pPr marL="0" indent="0">
              <a:buNone/>
              <a:defRPr sz="4800"/>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r>
              <a:rPr lang="en-GB"/>
              <a:t>Click icon to add picture</a:t>
            </a:r>
            <a:endParaRPr lang="en-US" dirty="0"/>
          </a:p>
        </p:txBody>
      </p:sp>
      <p:sp>
        <p:nvSpPr>
          <p:cNvPr id="4" name="Text Placeholder 3"/>
          <p:cNvSpPr>
            <a:spLocks noGrp="1"/>
          </p:cNvSpPr>
          <p:nvPr>
            <p:ph type="body" sz="half" idx="2"/>
          </p:nvPr>
        </p:nvSpPr>
        <p:spPr>
          <a:xfrm>
            <a:off x="1259683" y="3086576"/>
            <a:ext cx="5898356" cy="5718265"/>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GB"/>
              <a:t>Click to edit Master text styles</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772"/>
            <a:ext cx="3943350" cy="8719103"/>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257300" y="547772"/>
            <a:ext cx="11601450" cy="8719103"/>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4338"/>
            <a:ext cx="13716000" cy="3581400"/>
          </a:xfrm>
          <a:prstGeom prst="rect">
            <a:avLst/>
          </a:prstGeom>
        </p:spPr>
        <p:txBody>
          <a:bodyPr anchor="b"/>
          <a:lstStyle>
            <a:lvl1pPr algn="ctr">
              <a:defRPr sz="6000"/>
            </a:lvl1pPr>
          </a:lstStyle>
          <a:p>
            <a:r>
              <a:rPr lang="en-GB"/>
              <a:t>Click to edit Master title style</a:t>
            </a:r>
            <a:endParaRPr lang="en-US"/>
          </a:p>
        </p:txBody>
      </p:sp>
      <p:sp>
        <p:nvSpPr>
          <p:cNvPr id="3" name="Subtitle 2"/>
          <p:cNvSpPr>
            <a:spLocks noGrp="1"/>
          </p:cNvSpPr>
          <p:nvPr>
            <p:ph type="subTitle" idx="1"/>
          </p:nvPr>
        </p:nvSpPr>
        <p:spPr>
          <a:xfrm>
            <a:off x="2286000" y="5403850"/>
            <a:ext cx="13716000" cy="2484438"/>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idx="1"/>
          </p:nvPr>
        </p:nvSpPr>
        <p:spPr>
          <a:xfrm>
            <a:off x="1257300" y="2738438"/>
            <a:ext cx="157734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47775" y="2565400"/>
            <a:ext cx="15773400" cy="4279900"/>
          </a:xfrm>
          <a:prstGeom prst="rect">
            <a:avLst/>
          </a:prstGeom>
        </p:spPr>
        <p:txBody>
          <a:bodyPr anchor="b"/>
          <a:lstStyle>
            <a:lvl1pPr>
              <a:defRPr sz="6000"/>
            </a:lvl1pPr>
          </a:lstStyle>
          <a:p>
            <a:r>
              <a:rPr lang="en-GB"/>
              <a:t>Click to edit Master title style</a:t>
            </a:r>
            <a:endParaRPr lang="en-US"/>
          </a:p>
        </p:txBody>
      </p:sp>
      <p:sp>
        <p:nvSpPr>
          <p:cNvPr id="3" name="Text Placeholder 2"/>
          <p:cNvSpPr>
            <a:spLocks noGrp="1"/>
          </p:cNvSpPr>
          <p:nvPr>
            <p:ph type="body" idx="1"/>
          </p:nvPr>
        </p:nvSpPr>
        <p:spPr>
          <a:xfrm>
            <a:off x="1247775" y="6884988"/>
            <a:ext cx="15773400" cy="2251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sz="half" idx="1"/>
          </p:nvPr>
        </p:nvSpPr>
        <p:spPr>
          <a:xfrm>
            <a:off x="12573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92202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60475" y="547688"/>
            <a:ext cx="15773400" cy="1989137"/>
          </a:xfrm>
          <a:prstGeom prst="rect">
            <a:avLst/>
          </a:prstGeom>
        </p:spPr>
        <p:txBody>
          <a:bodyPr/>
          <a:lstStyle/>
          <a:p>
            <a:r>
              <a:rPr lang="en-GB"/>
              <a:t>Click to edit Master title style</a:t>
            </a:r>
            <a:endParaRPr lang="en-US"/>
          </a:p>
        </p:txBody>
      </p:sp>
      <p:sp>
        <p:nvSpPr>
          <p:cNvPr id="3" name="Text Placeholder 2"/>
          <p:cNvSpPr>
            <a:spLocks noGrp="1"/>
          </p:cNvSpPr>
          <p:nvPr>
            <p:ph type="body" idx="1"/>
          </p:nvPr>
        </p:nvSpPr>
        <p:spPr>
          <a:xfrm>
            <a:off x="1260475" y="2522538"/>
            <a:ext cx="7735888"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260475" y="3757613"/>
            <a:ext cx="7735888"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9258300" y="2522538"/>
            <a:ext cx="7775575"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9258300" y="3757613"/>
            <a:ext cx="7775575"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a:xfrm>
            <a:off x="1257300" y="9536113"/>
            <a:ext cx="4114800" cy="547687"/>
          </a:xfrm>
          <a:prstGeom prst="rect">
            <a:avLst/>
          </a:prstGeom>
        </p:spPr>
        <p:txBody>
          <a:bodyPr/>
          <a:lstStyle/>
          <a:p>
            <a:endParaRPr lang="en-US"/>
          </a:p>
        </p:txBody>
      </p:sp>
      <p:sp>
        <p:nvSpPr>
          <p:cNvPr id="8" name="Footer Placeholder 7"/>
          <p:cNvSpPr>
            <a:spLocks noGrp="1"/>
          </p:cNvSpPr>
          <p:nvPr>
            <p:ph type="ftr" sz="quarter" idx="11"/>
          </p:nvPr>
        </p:nvSpPr>
        <p:spPr>
          <a:xfrm>
            <a:off x="6057900" y="9536113"/>
            <a:ext cx="6172200" cy="547687"/>
          </a:xfrm>
          <a:prstGeom prst="rect">
            <a:avLst/>
          </a:prstGeom>
        </p:spPr>
        <p:txBody>
          <a:bodyPr/>
          <a:lstStyle/>
          <a:p>
            <a:endParaRPr lang="en-US"/>
          </a:p>
        </p:txBody>
      </p:sp>
      <p:sp>
        <p:nvSpPr>
          <p:cNvPr id="9" name="Slide Number Placeholder 8"/>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Date Placeholder 2"/>
          <p:cNvSpPr>
            <a:spLocks noGrp="1"/>
          </p:cNvSpPr>
          <p:nvPr>
            <p:ph type="dt" sz="half" idx="10"/>
          </p:nvPr>
        </p:nvSpPr>
        <p:spPr>
          <a:xfrm>
            <a:off x="1257300" y="9536113"/>
            <a:ext cx="4114800" cy="547687"/>
          </a:xfrm>
          <a:prstGeom prst="rect">
            <a:avLst/>
          </a:prstGeom>
        </p:spPr>
        <p:txBody>
          <a:bodyPr/>
          <a:lstStyle/>
          <a:p>
            <a:endParaRPr lang="en-US"/>
          </a:p>
        </p:txBody>
      </p:sp>
      <p:sp>
        <p:nvSpPr>
          <p:cNvPr id="4" name="Footer Placeholder 3"/>
          <p:cNvSpPr>
            <a:spLocks noGrp="1"/>
          </p:cNvSpPr>
          <p:nvPr>
            <p:ph type="ftr" sz="quarter" idx="11"/>
          </p:nvPr>
        </p:nvSpPr>
        <p:spPr>
          <a:xfrm>
            <a:off x="6057900" y="9536113"/>
            <a:ext cx="6172200" cy="547687"/>
          </a:xfrm>
          <a:prstGeom prst="rect">
            <a:avLst/>
          </a:prstGeom>
        </p:spPr>
        <p:txBody>
          <a:bodyPr/>
          <a:lstStyle/>
          <a:p>
            <a:endParaRPr lang="en-US"/>
          </a:p>
        </p:txBody>
      </p:sp>
      <p:sp>
        <p:nvSpPr>
          <p:cNvPr id="5" name="Slide Number Placeholder 4"/>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1257300" y="9536113"/>
            <a:ext cx="4114800" cy="547687"/>
          </a:xfrm>
          <a:prstGeom prst="rect">
            <a:avLst/>
          </a:prstGeom>
        </p:spPr>
        <p:txBody>
          <a:bodyPr/>
          <a:lstStyle/>
          <a:p>
            <a:endParaRPr lang="en-US"/>
          </a:p>
        </p:txBody>
      </p:sp>
      <p:sp>
        <p:nvSpPr>
          <p:cNvPr id="3" name="Footer Placeholder 2"/>
          <p:cNvSpPr>
            <a:spLocks noGrp="1"/>
          </p:cNvSpPr>
          <p:nvPr>
            <p:ph type="ftr" sz="quarter" idx="11"/>
          </p:nvPr>
        </p:nvSpPr>
        <p:spPr>
          <a:xfrm>
            <a:off x="6057900" y="9536113"/>
            <a:ext cx="6172200" cy="547687"/>
          </a:xfrm>
          <a:prstGeom prst="rect">
            <a:avLst/>
          </a:prstGeom>
        </p:spPr>
        <p:txBody>
          <a:bodyPr/>
          <a:lstStyle/>
          <a:p>
            <a:endParaRPr lang="en-US"/>
          </a:p>
        </p:txBody>
      </p:sp>
      <p:sp>
        <p:nvSpPr>
          <p:cNvPr id="4" name="Slide Number Placeholder 3"/>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Content Placeholder 2"/>
          <p:cNvSpPr>
            <a:spLocks noGrp="1"/>
          </p:cNvSpPr>
          <p:nvPr>
            <p:ph idx="1"/>
          </p:nvPr>
        </p:nvSpPr>
        <p:spPr>
          <a:xfrm>
            <a:off x="7775575" y="1481138"/>
            <a:ext cx="9258300" cy="73120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Picture Placeholder 2"/>
          <p:cNvSpPr>
            <a:spLocks noGrp="1"/>
          </p:cNvSpPr>
          <p:nvPr>
            <p:ph type="pic" idx="1"/>
          </p:nvPr>
        </p:nvSpPr>
        <p:spPr>
          <a:xfrm>
            <a:off x="7775575" y="1481138"/>
            <a:ext cx="9258300" cy="73120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Vertical Text Placeholder 2"/>
          <p:cNvSpPr>
            <a:spLocks noGrp="1"/>
          </p:cNvSpPr>
          <p:nvPr>
            <p:ph type="body" orient="vert" idx="1"/>
          </p:nvPr>
        </p:nvSpPr>
        <p:spPr>
          <a:xfrm>
            <a:off x="1257300" y="2738438"/>
            <a:ext cx="15773400" cy="652780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688"/>
            <a:ext cx="3943350" cy="8718550"/>
          </a:xfrm>
          <a:prstGeom prst="rect">
            <a:avLst/>
          </a:prstGeo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1257300" y="547688"/>
            <a:ext cx="11677650" cy="871855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matchingName="Thank You Slide2" preserve="1">
  <p:cSld name="Thank You Slide2">
    <p:bg>
      <p:bgPr>
        <a:blipFill>
          <a:blip r:embed="rId2"/>
          <a:stretch>
            <a:fillRect/>
          </a:stretch>
        </a:blipFill>
        <a:effectLst/>
      </p:bgPr>
    </p:bg>
    <p:spTree>
      <p:nvGrpSpPr>
        <p:cNvPr id="1" name="Shape 82"/>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4338"/>
            <a:ext cx="13716000" cy="3581400"/>
          </a:xfrm>
          <a:prstGeom prst="rect">
            <a:avLst/>
          </a:prstGeom>
        </p:spPr>
        <p:txBody>
          <a:bodyPr anchor="b"/>
          <a:lstStyle>
            <a:lvl1pPr algn="ctr">
              <a:defRPr sz="6000"/>
            </a:lvl1pPr>
          </a:lstStyle>
          <a:p>
            <a:r>
              <a:rPr lang="en-GB"/>
              <a:t>Click to edit Master title style</a:t>
            </a:r>
            <a:endParaRPr lang="en-US"/>
          </a:p>
        </p:txBody>
      </p:sp>
      <p:sp>
        <p:nvSpPr>
          <p:cNvPr id="3" name="Subtitle 2"/>
          <p:cNvSpPr>
            <a:spLocks noGrp="1"/>
          </p:cNvSpPr>
          <p:nvPr>
            <p:ph type="subTitle" idx="1"/>
          </p:nvPr>
        </p:nvSpPr>
        <p:spPr>
          <a:xfrm>
            <a:off x="2286000" y="5403850"/>
            <a:ext cx="13716000" cy="2484438"/>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idx="1"/>
          </p:nvPr>
        </p:nvSpPr>
        <p:spPr>
          <a:xfrm>
            <a:off x="1257300" y="2738438"/>
            <a:ext cx="157734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47775" y="2565400"/>
            <a:ext cx="15773400" cy="4279900"/>
          </a:xfrm>
          <a:prstGeom prst="rect">
            <a:avLst/>
          </a:prstGeom>
        </p:spPr>
        <p:txBody>
          <a:bodyPr anchor="b"/>
          <a:lstStyle>
            <a:lvl1pPr>
              <a:defRPr sz="6000"/>
            </a:lvl1pPr>
          </a:lstStyle>
          <a:p>
            <a:r>
              <a:rPr lang="en-GB"/>
              <a:t>Click to edit Master title style</a:t>
            </a:r>
            <a:endParaRPr lang="en-US"/>
          </a:p>
        </p:txBody>
      </p:sp>
      <p:sp>
        <p:nvSpPr>
          <p:cNvPr id="3" name="Text Placeholder 2"/>
          <p:cNvSpPr>
            <a:spLocks noGrp="1"/>
          </p:cNvSpPr>
          <p:nvPr>
            <p:ph type="body" idx="1"/>
          </p:nvPr>
        </p:nvSpPr>
        <p:spPr>
          <a:xfrm>
            <a:off x="1247775" y="6884988"/>
            <a:ext cx="15773400" cy="2251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sz="half" idx="1"/>
          </p:nvPr>
        </p:nvSpPr>
        <p:spPr>
          <a:xfrm>
            <a:off x="12573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92202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GB" dirty="0"/>
              <a:t>Topics</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pic>
        <p:nvPicPr>
          <p:cNvPr id="7" name="Google Shape;27;p45"/>
          <p:cNvPicPr preferRelativeResize="0"/>
          <p:nvPr userDrawn="1"/>
        </p:nvPicPr>
        <p:blipFill rotWithShape="1">
          <a:blip r:embed="rId2"/>
          <a:srcRect/>
          <a:stretch>
            <a:fillRect/>
          </a:stretch>
        </p:blipFill>
        <p:spPr>
          <a:xfrm>
            <a:off x="13389625" y="1924559"/>
            <a:ext cx="4032449" cy="5548523"/>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60475" y="547688"/>
            <a:ext cx="15773400" cy="1989137"/>
          </a:xfrm>
          <a:prstGeom prst="rect">
            <a:avLst/>
          </a:prstGeom>
        </p:spPr>
        <p:txBody>
          <a:bodyPr/>
          <a:lstStyle/>
          <a:p>
            <a:r>
              <a:rPr lang="en-GB"/>
              <a:t>Click to edit Master title style</a:t>
            </a:r>
            <a:endParaRPr lang="en-US"/>
          </a:p>
        </p:txBody>
      </p:sp>
      <p:sp>
        <p:nvSpPr>
          <p:cNvPr id="3" name="Text Placeholder 2"/>
          <p:cNvSpPr>
            <a:spLocks noGrp="1"/>
          </p:cNvSpPr>
          <p:nvPr>
            <p:ph type="body" idx="1"/>
          </p:nvPr>
        </p:nvSpPr>
        <p:spPr>
          <a:xfrm>
            <a:off x="1260475" y="2522538"/>
            <a:ext cx="7735888"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260475" y="3757613"/>
            <a:ext cx="7735888"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9258300" y="2522538"/>
            <a:ext cx="7775575"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9258300" y="3757613"/>
            <a:ext cx="7775575"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a:xfrm>
            <a:off x="1257300" y="9536113"/>
            <a:ext cx="4114800" cy="547687"/>
          </a:xfrm>
          <a:prstGeom prst="rect">
            <a:avLst/>
          </a:prstGeom>
        </p:spPr>
        <p:txBody>
          <a:bodyPr/>
          <a:lstStyle/>
          <a:p>
            <a:endParaRPr lang="en-US"/>
          </a:p>
        </p:txBody>
      </p:sp>
      <p:sp>
        <p:nvSpPr>
          <p:cNvPr id="8" name="Footer Placeholder 7"/>
          <p:cNvSpPr>
            <a:spLocks noGrp="1"/>
          </p:cNvSpPr>
          <p:nvPr>
            <p:ph type="ftr" sz="quarter" idx="11"/>
          </p:nvPr>
        </p:nvSpPr>
        <p:spPr>
          <a:xfrm>
            <a:off x="6057900" y="9536113"/>
            <a:ext cx="6172200" cy="547687"/>
          </a:xfrm>
          <a:prstGeom prst="rect">
            <a:avLst/>
          </a:prstGeom>
        </p:spPr>
        <p:txBody>
          <a:bodyPr/>
          <a:lstStyle/>
          <a:p>
            <a:endParaRPr lang="en-US"/>
          </a:p>
        </p:txBody>
      </p:sp>
      <p:sp>
        <p:nvSpPr>
          <p:cNvPr id="9" name="Slide Number Placeholder 8"/>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Date Placeholder 2"/>
          <p:cNvSpPr>
            <a:spLocks noGrp="1"/>
          </p:cNvSpPr>
          <p:nvPr>
            <p:ph type="dt" sz="half" idx="10"/>
          </p:nvPr>
        </p:nvSpPr>
        <p:spPr>
          <a:xfrm>
            <a:off x="1257300" y="9536113"/>
            <a:ext cx="4114800" cy="547687"/>
          </a:xfrm>
          <a:prstGeom prst="rect">
            <a:avLst/>
          </a:prstGeom>
        </p:spPr>
        <p:txBody>
          <a:bodyPr/>
          <a:lstStyle/>
          <a:p>
            <a:endParaRPr lang="en-US"/>
          </a:p>
        </p:txBody>
      </p:sp>
      <p:sp>
        <p:nvSpPr>
          <p:cNvPr id="4" name="Footer Placeholder 3"/>
          <p:cNvSpPr>
            <a:spLocks noGrp="1"/>
          </p:cNvSpPr>
          <p:nvPr>
            <p:ph type="ftr" sz="quarter" idx="11"/>
          </p:nvPr>
        </p:nvSpPr>
        <p:spPr>
          <a:xfrm>
            <a:off x="6057900" y="9536113"/>
            <a:ext cx="6172200" cy="547687"/>
          </a:xfrm>
          <a:prstGeom prst="rect">
            <a:avLst/>
          </a:prstGeom>
        </p:spPr>
        <p:txBody>
          <a:bodyPr/>
          <a:lstStyle/>
          <a:p>
            <a:endParaRPr lang="en-US"/>
          </a:p>
        </p:txBody>
      </p:sp>
      <p:sp>
        <p:nvSpPr>
          <p:cNvPr id="5" name="Slide Number Placeholder 4"/>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1257300" y="9536113"/>
            <a:ext cx="4114800" cy="547687"/>
          </a:xfrm>
          <a:prstGeom prst="rect">
            <a:avLst/>
          </a:prstGeom>
        </p:spPr>
        <p:txBody>
          <a:bodyPr/>
          <a:lstStyle/>
          <a:p>
            <a:endParaRPr lang="en-US"/>
          </a:p>
        </p:txBody>
      </p:sp>
      <p:sp>
        <p:nvSpPr>
          <p:cNvPr id="3" name="Footer Placeholder 2"/>
          <p:cNvSpPr>
            <a:spLocks noGrp="1"/>
          </p:cNvSpPr>
          <p:nvPr>
            <p:ph type="ftr" sz="quarter" idx="11"/>
          </p:nvPr>
        </p:nvSpPr>
        <p:spPr>
          <a:xfrm>
            <a:off x="6057900" y="9536113"/>
            <a:ext cx="6172200" cy="547687"/>
          </a:xfrm>
          <a:prstGeom prst="rect">
            <a:avLst/>
          </a:prstGeom>
        </p:spPr>
        <p:txBody>
          <a:bodyPr/>
          <a:lstStyle/>
          <a:p>
            <a:endParaRPr lang="en-US"/>
          </a:p>
        </p:txBody>
      </p:sp>
      <p:sp>
        <p:nvSpPr>
          <p:cNvPr id="4" name="Slide Number Placeholder 3"/>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Content Placeholder 2"/>
          <p:cNvSpPr>
            <a:spLocks noGrp="1"/>
          </p:cNvSpPr>
          <p:nvPr>
            <p:ph idx="1"/>
          </p:nvPr>
        </p:nvSpPr>
        <p:spPr>
          <a:xfrm>
            <a:off x="7775575" y="1481138"/>
            <a:ext cx="9258300" cy="73120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Picture Placeholder 2"/>
          <p:cNvSpPr>
            <a:spLocks noGrp="1"/>
          </p:cNvSpPr>
          <p:nvPr>
            <p:ph type="pic" idx="1"/>
          </p:nvPr>
        </p:nvSpPr>
        <p:spPr>
          <a:xfrm>
            <a:off x="7775575" y="1481138"/>
            <a:ext cx="9258300" cy="73120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Vertical Text Placeholder 2"/>
          <p:cNvSpPr>
            <a:spLocks noGrp="1"/>
          </p:cNvSpPr>
          <p:nvPr>
            <p:ph type="body" orient="vert" idx="1"/>
          </p:nvPr>
        </p:nvSpPr>
        <p:spPr>
          <a:xfrm>
            <a:off x="1257300" y="2738438"/>
            <a:ext cx="15773400" cy="652780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688"/>
            <a:ext cx="3943350" cy="8718550"/>
          </a:xfrm>
          <a:prstGeom prst="rect">
            <a:avLst/>
          </a:prstGeo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1257300" y="547688"/>
            <a:ext cx="11677650" cy="871855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2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GB" dirty="0"/>
              <a:t>Learning Objective(s)</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299071" y="2678914"/>
            <a:ext cx="6381710" cy="4232766"/>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257300" y="2738860"/>
            <a:ext cx="7772400" cy="652801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9258300" y="2738860"/>
            <a:ext cx="7772400" cy="652801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59682" y="547773"/>
            <a:ext cx="15773400" cy="1988651"/>
          </a:xfrm>
        </p:spPr>
        <p:txBody>
          <a:bodyPr/>
          <a:lstStyle/>
          <a:p>
            <a:r>
              <a:rPr lang="en-GB"/>
              <a:t>Click to edit Master title style</a:t>
            </a:r>
            <a:endParaRPr lang="en-US" dirty="0"/>
          </a:p>
        </p:txBody>
      </p:sp>
      <p:sp>
        <p:nvSpPr>
          <p:cNvPr id="3" name="Text Placeholder 2"/>
          <p:cNvSpPr>
            <a:spLocks noGrp="1"/>
          </p:cNvSpPr>
          <p:nvPr>
            <p:ph type="body" idx="1"/>
          </p:nvPr>
        </p:nvSpPr>
        <p:spPr>
          <a:xfrm>
            <a:off x="1259683" y="2522134"/>
            <a:ext cx="7736681" cy="1236059"/>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GB"/>
              <a:t>Click to edit Master text styles</a:t>
            </a:r>
          </a:p>
        </p:txBody>
      </p:sp>
      <p:sp>
        <p:nvSpPr>
          <p:cNvPr id="4" name="Content Placeholder 3"/>
          <p:cNvSpPr>
            <a:spLocks noGrp="1"/>
          </p:cNvSpPr>
          <p:nvPr>
            <p:ph sz="half" idx="2"/>
          </p:nvPr>
        </p:nvSpPr>
        <p:spPr>
          <a:xfrm>
            <a:off x="1259683" y="3758193"/>
            <a:ext cx="7736681" cy="552773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9258300" y="2522134"/>
            <a:ext cx="7774782" cy="1236059"/>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GB"/>
              <a:t>Click to edit Master text styles</a:t>
            </a:r>
          </a:p>
        </p:txBody>
      </p:sp>
      <p:sp>
        <p:nvSpPr>
          <p:cNvPr id="6" name="Content Placeholder 5"/>
          <p:cNvSpPr>
            <a:spLocks noGrp="1"/>
          </p:cNvSpPr>
          <p:nvPr>
            <p:ph sz="quarter" idx="4"/>
          </p:nvPr>
        </p:nvSpPr>
        <p:spPr>
          <a:xfrm>
            <a:off x="9258300" y="3758193"/>
            <a:ext cx="7774782" cy="552773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906"/>
            <a:ext cx="5898356" cy="2400671"/>
          </a:xfrm>
        </p:spPr>
        <p:txBody>
          <a:bodyPr anchor="b"/>
          <a:lstStyle>
            <a:lvl1pPr>
              <a:defRPr sz="4800"/>
            </a:lvl1pPr>
          </a:lstStyle>
          <a:p>
            <a:r>
              <a:rPr lang="en-GB"/>
              <a:t>Click to edit Master title style</a:t>
            </a:r>
            <a:endParaRPr lang="en-US" dirty="0"/>
          </a:p>
        </p:txBody>
      </p:sp>
      <p:sp>
        <p:nvSpPr>
          <p:cNvPr id="3" name="Content Placeholder 2"/>
          <p:cNvSpPr>
            <a:spLocks noGrp="1"/>
          </p:cNvSpPr>
          <p:nvPr>
            <p:ph idx="1"/>
          </p:nvPr>
        </p:nvSpPr>
        <p:spPr>
          <a:xfrm>
            <a:off x="7774782" y="1481367"/>
            <a:ext cx="9258300" cy="7311566"/>
          </a:xfrm>
        </p:spPr>
        <p:txBody>
          <a:bodyPr/>
          <a:lstStyle>
            <a:lvl1pPr>
              <a:defRPr sz="4800"/>
            </a:lvl1pPr>
            <a:lvl2pPr>
              <a:defRPr sz="4200"/>
            </a:lvl2pPr>
            <a:lvl3pPr>
              <a:defRPr sz="3600"/>
            </a:lvl3pPr>
            <a:lvl4pPr>
              <a:defRPr sz="3000"/>
            </a:lvl4pPr>
            <a:lvl5pPr>
              <a:defRPr sz="3000"/>
            </a:lvl5pPr>
            <a:lvl6pPr>
              <a:defRPr sz="3000"/>
            </a:lvl6pPr>
            <a:lvl7pPr>
              <a:defRPr sz="3000"/>
            </a:lvl7pPr>
            <a:lvl8pPr>
              <a:defRPr sz="3000"/>
            </a:lvl8pPr>
            <a:lvl9pPr>
              <a:defRPr sz="3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259683" y="3086576"/>
            <a:ext cx="5898356" cy="5718265"/>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GB"/>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7218" y="352679"/>
            <a:ext cx="17073563" cy="1080000"/>
          </a:xfrm>
          <a:prstGeom prst="rect">
            <a:avLst/>
          </a:prstGeom>
          <a:gradFill flip="none" rotWithShape="1">
            <a:gsLst>
              <a:gs pos="0">
                <a:schemeClr val="bg1">
                  <a:lumMod val="85000"/>
                </a:schemeClr>
              </a:gs>
              <a:gs pos="3000">
                <a:schemeClr val="bg1">
                  <a:alpha val="50000"/>
                </a:schemeClr>
              </a:gs>
              <a:gs pos="0">
                <a:schemeClr val="bg1">
                  <a:lumMod val="85000"/>
                </a:schemeClr>
              </a:gs>
            </a:gsLst>
            <a:lin ang="0" scaled="1"/>
            <a:tileRect/>
          </a:gradFill>
        </p:spPr>
        <p:txBody>
          <a:bodyPr vert="horz" lIns="91440" tIns="45720" rIns="91440" bIns="45720" rtlCol="0" anchor="ctr">
            <a:normAutofit/>
          </a:bodyPr>
          <a:lstStyle/>
          <a:p>
            <a:r>
              <a:rPr lang="en-GB" dirty="0"/>
              <a:t>Click to edit Master title style</a:t>
            </a:r>
            <a:endParaRPr lang="en-US" dirty="0"/>
          </a:p>
        </p:txBody>
      </p:sp>
      <p:sp>
        <p:nvSpPr>
          <p:cNvPr id="3" name="Text Placeholder 2"/>
          <p:cNvSpPr>
            <a:spLocks noGrp="1"/>
          </p:cNvSpPr>
          <p:nvPr>
            <p:ph type="body" idx="1"/>
          </p:nvPr>
        </p:nvSpPr>
        <p:spPr>
          <a:xfrm>
            <a:off x="607218" y="1720569"/>
            <a:ext cx="17073563" cy="7737756"/>
          </a:xfrm>
          <a:prstGeom prst="rect">
            <a:avLst/>
          </a:prstGeom>
          <a:ln>
            <a:noFill/>
          </a:ln>
        </p:spPr>
        <p:txBody>
          <a:bodyPr vert="horz" lIns="91440" tIns="45720" rIns="91440" bIns="45720" rtlCol="0">
            <a:normAutofit/>
          </a:bodyPr>
          <a:lstStyle/>
          <a:p>
            <a:pPr lvl="0"/>
            <a:r>
              <a:rPr lang="en-GB" dirty="0"/>
              <a:t>Click to edit Master text styles</a:t>
            </a:r>
          </a:p>
          <a:p>
            <a:pPr lvl="0"/>
            <a:r>
              <a:rPr lang="en-GB" dirty="0"/>
              <a:t>AAA</a:t>
            </a:r>
          </a:p>
          <a:p>
            <a:pPr lvl="1"/>
            <a:r>
              <a:rPr lang="en-GB" dirty="0"/>
              <a:t>Second level</a:t>
            </a:r>
          </a:p>
          <a:p>
            <a:pPr lvl="2"/>
            <a:r>
              <a:rPr lang="en-GB" dirty="0"/>
              <a:t>Third level</a:t>
            </a:r>
          </a:p>
          <a:p>
            <a:pPr lvl="3"/>
            <a:r>
              <a:rPr lang="en-GB" dirty="0"/>
              <a:t>Fourth level</a:t>
            </a:r>
          </a:p>
          <a:p>
            <a:pPr lvl="4"/>
            <a:r>
              <a:rPr lang="en-GB" dirty="0"/>
              <a:t>Fifth level</a:t>
            </a:r>
          </a:p>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a:p>
            <a:pPr lvl="4"/>
            <a:endParaRPr lang="en-US" dirty="0"/>
          </a:p>
        </p:txBody>
      </p:sp>
      <p:sp>
        <p:nvSpPr>
          <p:cNvPr id="8" name="TextBox 7"/>
          <p:cNvSpPr txBox="1"/>
          <p:nvPr userDrawn="1"/>
        </p:nvSpPr>
        <p:spPr>
          <a:xfrm>
            <a:off x="12882242" y="9879212"/>
            <a:ext cx="4948558" cy="307777"/>
          </a:xfrm>
          <a:prstGeom prst="rect">
            <a:avLst/>
          </a:prstGeom>
          <a:noFill/>
        </p:spPr>
        <p:txBody>
          <a:bodyPr wrap="square">
            <a:spAutoFit/>
          </a:bodyPr>
          <a:lstStyle/>
          <a:p>
            <a:r>
              <a:rPr lang="en-IN" sz="1400" dirty="0">
                <a:solidFill>
                  <a:srgbClr val="404040"/>
                </a:solidFill>
                <a:latin typeface="Arial" panose="020B0604020202020204" pitchFamily="34" charset="0"/>
                <a:cs typeface="Arial" panose="020B0604020202020204" pitchFamily="34" charset="0"/>
              </a:rPr>
              <a:t>© Brain4ce Education Solutions </a:t>
            </a:r>
            <a:r>
              <a:rPr lang="en-IN" sz="1400" dirty="0" err="1">
                <a:solidFill>
                  <a:srgbClr val="404040"/>
                </a:solidFill>
                <a:latin typeface="Arial" panose="020B0604020202020204" pitchFamily="34" charset="0"/>
                <a:cs typeface="Arial" panose="020B0604020202020204" pitchFamily="34" charset="0"/>
              </a:rPr>
              <a:t>Pvt.</a:t>
            </a:r>
            <a:r>
              <a:rPr lang="en-IN" sz="1400" dirty="0">
                <a:solidFill>
                  <a:srgbClr val="404040"/>
                </a:solidFill>
                <a:latin typeface="Arial" panose="020B0604020202020204" pitchFamily="34" charset="0"/>
                <a:cs typeface="Arial" panose="020B0604020202020204" pitchFamily="34" charset="0"/>
              </a:rPr>
              <a:t> Ltd. All rights reserved.</a:t>
            </a:r>
            <a:endParaRPr lang="en-US" sz="1400" dirty="0">
              <a:solidFill>
                <a:srgbClr val="404040"/>
              </a:solidFill>
              <a:latin typeface="Arial" panose="020B0604020202020204" pitchFamily="34" charset="0"/>
              <a:cs typeface="Arial" panose="020B0604020202020204" pitchFamily="34" charset="0"/>
            </a:endParaRPr>
          </a:p>
        </p:txBody>
      </p:sp>
      <p:sp>
        <p:nvSpPr>
          <p:cNvPr id="20" name="Rectangle 19"/>
          <p:cNvSpPr/>
          <p:nvPr userDrawn="1"/>
        </p:nvSpPr>
        <p:spPr>
          <a:xfrm>
            <a:off x="335755" y="352970"/>
            <a:ext cx="271463" cy="1080000"/>
          </a:xfrm>
          <a:prstGeom prst="rect">
            <a:avLst/>
          </a:prstGeom>
          <a:gradFill flip="none" rotWithShape="1">
            <a:gsLst>
              <a:gs pos="51000">
                <a:srgbClr val="1155CC"/>
              </a:gs>
              <a:gs pos="90000">
                <a:srgbClr val="2EA87D"/>
              </a:gs>
              <a:gs pos="100000">
                <a:srgbClr val="2EA87D"/>
              </a:gs>
            </a:gsLst>
            <a:lin ang="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userDrawn="1"/>
        </p:nvSpPr>
        <p:spPr>
          <a:xfrm>
            <a:off x="-1" y="9781100"/>
            <a:ext cx="18288000" cy="504000"/>
          </a:xfrm>
          <a:prstGeom prst="rect">
            <a:avLst/>
          </a:prstGeom>
          <a:solidFill>
            <a:schemeClr val="bg1">
              <a:lumMod val="85000"/>
              <a:alpha val="29353"/>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4" name="Picture 23" descr="A blue and black logo&#10;&#10;Description automatically generated"/>
          <p:cNvPicPr>
            <a:picLocks noChangeAspect="1"/>
          </p:cNvPicPr>
          <p:nvPr userDrawn="1"/>
        </p:nvPicPr>
        <p:blipFill>
          <a:blip r:embed="rId14"/>
          <a:stretch>
            <a:fillRect/>
          </a:stretch>
        </p:blipFill>
        <p:spPr>
          <a:xfrm>
            <a:off x="335755" y="9879213"/>
            <a:ext cx="1460619" cy="409375"/>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left)">
                                      <p:cBhvr>
                                        <p:cTn id="12" dur="500"/>
                                        <p:tgtEl>
                                          <p:spTgt spid="3">
                                            <p:txEl>
                                              <p:pRg st="1" end="1"/>
                                            </p:txEl>
                                          </p:spTgt>
                                        </p:tgtEl>
                                      </p:cBhvr>
                                    </p:animEffect>
                                  </p:childTnLst>
                                </p:cTn>
                              </p:par>
                              <p:par>
                                <p:cTn id="13" presetID="22" presetClass="entr" presetSubtype="8"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wipe(left)">
                                      <p:cBhvr>
                                        <p:cTn id="15" dur="500"/>
                                        <p:tgtEl>
                                          <p:spTgt spid="3">
                                            <p:txEl>
                                              <p:pRg st="2" end="2"/>
                                            </p:txEl>
                                          </p:spTgt>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wipe(left)">
                                      <p:cBhvr>
                                        <p:cTn id="18" dur="500"/>
                                        <p:tgtEl>
                                          <p:spTgt spid="3">
                                            <p:txEl>
                                              <p:pRg st="3" end="3"/>
                                            </p:txEl>
                                          </p:spTgt>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wipe(left)">
                                      <p:cBhvr>
                                        <p:cTn id="21" dur="500"/>
                                        <p:tgtEl>
                                          <p:spTgt spid="3">
                                            <p:txEl>
                                              <p:pRg st="4" end="4"/>
                                            </p:txEl>
                                          </p:spTgt>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wipe(left)">
                                      <p:cBhvr>
                                        <p:cTn id="24" dur="500"/>
                                        <p:tgtEl>
                                          <p:spTgt spid="3">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8"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wipe(left)">
                                      <p:cBhvr>
                                        <p:cTn id="29" dur="500"/>
                                        <p:tgtEl>
                                          <p:spTgt spid="3">
                                            <p:txEl>
                                              <p:pRg st="6" end="6"/>
                                            </p:txEl>
                                          </p:spTgt>
                                        </p:tgtEl>
                                      </p:cBhvr>
                                    </p:animEffect>
                                  </p:childTnLst>
                                </p:cTn>
                              </p:par>
                              <p:par>
                                <p:cTn id="30" presetID="22" presetClass="entr" presetSubtype="8"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wipe(left)">
                                      <p:cBhvr>
                                        <p:cTn id="32" dur="500"/>
                                        <p:tgtEl>
                                          <p:spTgt spid="3">
                                            <p:txEl>
                                              <p:pRg st="7" end="7"/>
                                            </p:txEl>
                                          </p:spTgt>
                                        </p:tgtEl>
                                      </p:cBhvr>
                                    </p:animEffect>
                                  </p:childTnLst>
                                </p:cTn>
                              </p:par>
                              <p:par>
                                <p:cTn id="33" presetID="22" presetClass="entr" presetSubtype="8"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wipe(left)">
                                      <p:cBhvr>
                                        <p:cTn id="35" dur="500"/>
                                        <p:tgtEl>
                                          <p:spTgt spid="3">
                                            <p:txEl>
                                              <p:pRg st="8" end="8"/>
                                            </p:txEl>
                                          </p:spTgt>
                                        </p:tgtEl>
                                      </p:cBhvr>
                                    </p:animEffect>
                                  </p:childTnLst>
                                </p:cTn>
                              </p:par>
                              <p:par>
                                <p:cTn id="36" presetID="22" presetClass="entr" presetSubtype="8" fill="hold" grpId="0" nodeType="withEffect">
                                  <p:stCondLst>
                                    <p:cond delay="0"/>
                                  </p:stCondLst>
                                  <p:childTnLst>
                                    <p:set>
                                      <p:cBhvr>
                                        <p:cTn id="37" dur="1" fill="hold">
                                          <p:stCondLst>
                                            <p:cond delay="0"/>
                                          </p:stCondLst>
                                        </p:cTn>
                                        <p:tgtEl>
                                          <p:spTgt spid="3">
                                            <p:txEl>
                                              <p:pRg st="9" end="9"/>
                                            </p:txEl>
                                          </p:spTgt>
                                        </p:tgtEl>
                                        <p:attrNameLst>
                                          <p:attrName>style.visibility</p:attrName>
                                        </p:attrNameLst>
                                      </p:cBhvr>
                                      <p:to>
                                        <p:strVal val="visible"/>
                                      </p:to>
                                    </p:set>
                                    <p:animEffect transition="in" filter="wipe(left)">
                                      <p:cBhvr>
                                        <p:cTn id="38" dur="500"/>
                                        <p:tgtEl>
                                          <p:spTgt spid="3">
                                            <p:txEl>
                                              <p:pRg st="9" end="9"/>
                                            </p:txEl>
                                          </p:spTgt>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wipe(left)">
                                      <p:cBhvr>
                                        <p:cTn id="41"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tmplLst>
          <p:tmpl lvl="1">
            <p:tnLst>
              <p:par>
                <p:cTn presetID="22" presetClass="entr" presetSubtype="8" fill="hold" nodeType="click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2">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3">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4">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5">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Lst>
      </p:bldP>
    </p:bldLst>
  </p:timing>
  <p:hf sldNum="0" hdr="0" ftr="0" dt="0"/>
  <p:txStyles>
    <p:titleStyle>
      <a:lvl1pPr marL="0" algn="l" defTabSz="1371600" rtl="0" eaLnBrk="1" latinLnBrk="0" hangingPunct="1">
        <a:lnSpc>
          <a:spcPct val="90000"/>
        </a:lnSpc>
        <a:spcBef>
          <a:spcPct val="0"/>
        </a:spcBef>
        <a:buNone/>
        <a:defRPr sz="5400" kern="1200">
          <a:solidFill>
            <a:srgbClr val="1155CC"/>
          </a:solidFill>
          <a:latin typeface="Arial" panose="020B0604020202020204" pitchFamily="34" charset="0"/>
          <a:ea typeface="+mj-ea"/>
          <a:cs typeface="Arial" panose="020B0604020202020204" pitchFamily="34" charset="0"/>
        </a:defRPr>
      </a:lvl1pPr>
    </p:titleStyle>
    <p:bodyStyle>
      <a:lvl1pPr marL="539750" indent="-360045" algn="l" defTabSz="1371600" rtl="0" eaLnBrk="1" latinLnBrk="0" hangingPunct="1">
        <a:lnSpc>
          <a:spcPct val="100000"/>
        </a:lnSpc>
        <a:spcBef>
          <a:spcPts val="1200"/>
        </a:spcBef>
        <a:spcAft>
          <a:spcPts val="1200"/>
        </a:spcAft>
        <a:buClr>
          <a:srgbClr val="095A82"/>
        </a:buClr>
        <a:buSzPct val="100000"/>
        <a:buFontTx/>
        <a:buBlip>
          <a:blip r:embed="rId15"/>
        </a:buBlip>
        <a:defRPr sz="2400" kern="1200">
          <a:solidFill>
            <a:srgbClr val="404040"/>
          </a:solidFill>
          <a:latin typeface="Arial" panose="020B0604020202020204" pitchFamily="34" charset="0"/>
          <a:ea typeface="+mn-ea"/>
          <a:cs typeface="Arial" panose="020B0604020202020204" pitchFamily="34" charset="0"/>
        </a:defRPr>
      </a:lvl1pPr>
      <a:lvl2pPr marL="10287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2pPr>
      <a:lvl3pPr marL="17145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3pPr>
      <a:lvl4pPr marL="24003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4pPr>
      <a:lvl5pPr marL="30861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lumMod val="85000"/>
          </a:schemeClr>
        </a:solidFill>
        <a:effectLst/>
      </p:bgPr>
    </p:bg>
    <p:spTree>
      <p:nvGrpSpPr>
        <p:cNvPr id="1" name=""/>
        <p:cNvGrpSpPr/>
        <p:nvPr/>
      </p:nvGrpSpPr>
      <p:grpSpPr>
        <a:xfrm>
          <a:off x="0" y="0"/>
          <a:ext cx="0" cy="0"/>
          <a:chOff x="0" y="0"/>
          <a:chExt cx="0" cy="0"/>
        </a:xfrm>
      </p:grpSpPr>
      <p:sp>
        <p:nvSpPr>
          <p:cNvPr id="9" name="Title Placeholder 1"/>
          <p:cNvSpPr>
            <a:spLocks noGrp="1"/>
          </p:cNvSpPr>
          <p:nvPr>
            <p:ph type="title"/>
          </p:nvPr>
        </p:nvSpPr>
        <p:spPr>
          <a:xfrm>
            <a:off x="921543" y="4167442"/>
            <a:ext cx="17073563" cy="1080000"/>
          </a:xfrm>
          <a:prstGeom prst="rect">
            <a:avLst/>
          </a:prstGeom>
          <a:gradFill flip="none" rotWithShape="1">
            <a:gsLst>
              <a:gs pos="0">
                <a:schemeClr val="bg1">
                  <a:lumMod val="85000"/>
                </a:schemeClr>
              </a:gs>
              <a:gs pos="3000">
                <a:schemeClr val="bg1">
                  <a:alpha val="50000"/>
                </a:schemeClr>
              </a:gs>
              <a:gs pos="0">
                <a:schemeClr val="bg1">
                  <a:lumMod val="85000"/>
                </a:schemeClr>
              </a:gs>
            </a:gsLst>
            <a:lin ang="0" scaled="1"/>
            <a:tileRect/>
          </a:gradFill>
        </p:spPr>
        <p:txBody>
          <a:bodyPr vert="horz" lIns="91440" tIns="45720" rIns="91440" bIns="45720" rtlCol="0" anchor="ctr">
            <a:normAutofit/>
          </a:bodyPr>
          <a:lstStyle/>
          <a:p>
            <a:r>
              <a:rPr lang="en-GB" dirty="0"/>
              <a:t>Click to edit Master title style</a:t>
            </a:r>
            <a:endParaRPr lang="en-US" dirty="0"/>
          </a:p>
        </p:txBody>
      </p:sp>
      <p:pic>
        <p:nvPicPr>
          <p:cNvPr id="12" name="Picture 11" descr="A blue and black logo&#10;&#10;Description automatically generated"/>
          <p:cNvPicPr>
            <a:picLocks noChangeAspect="1"/>
          </p:cNvPicPr>
          <p:nvPr userDrawn="1"/>
        </p:nvPicPr>
        <p:blipFill>
          <a:blip r:embed="rId14"/>
          <a:stretch>
            <a:fillRect/>
          </a:stretch>
        </p:blipFill>
        <p:spPr>
          <a:xfrm>
            <a:off x="335755" y="9879213"/>
            <a:ext cx="1460619" cy="409375"/>
          </a:xfrm>
          <a:prstGeom prst="rect">
            <a:avLst/>
          </a:prstGeom>
        </p:spPr>
      </p:pic>
      <p:sp>
        <p:nvSpPr>
          <p:cNvPr id="13" name="TextBox 12"/>
          <p:cNvSpPr txBox="1"/>
          <p:nvPr userDrawn="1"/>
        </p:nvSpPr>
        <p:spPr>
          <a:xfrm>
            <a:off x="12882242" y="9879212"/>
            <a:ext cx="4948558" cy="307777"/>
          </a:xfrm>
          <a:prstGeom prst="rect">
            <a:avLst/>
          </a:prstGeom>
          <a:noFill/>
        </p:spPr>
        <p:txBody>
          <a:bodyPr wrap="square">
            <a:spAutoFit/>
          </a:bodyPr>
          <a:lstStyle/>
          <a:p>
            <a:r>
              <a:rPr lang="en-IN" sz="1400" dirty="0">
                <a:solidFill>
                  <a:srgbClr val="404040"/>
                </a:solidFill>
                <a:latin typeface="Arial" panose="020B0604020202020204" pitchFamily="34" charset="0"/>
                <a:cs typeface="Arial" panose="020B0604020202020204" pitchFamily="34" charset="0"/>
              </a:rPr>
              <a:t>© Brain4ce Education Solutions </a:t>
            </a:r>
            <a:r>
              <a:rPr lang="en-IN" sz="1400" dirty="0" err="1">
                <a:solidFill>
                  <a:srgbClr val="404040"/>
                </a:solidFill>
                <a:latin typeface="Arial" panose="020B0604020202020204" pitchFamily="34" charset="0"/>
                <a:cs typeface="Arial" panose="020B0604020202020204" pitchFamily="34" charset="0"/>
              </a:rPr>
              <a:t>Pvt.</a:t>
            </a:r>
            <a:r>
              <a:rPr lang="en-IN" sz="1400" dirty="0">
                <a:solidFill>
                  <a:srgbClr val="404040"/>
                </a:solidFill>
                <a:latin typeface="Arial" panose="020B0604020202020204" pitchFamily="34" charset="0"/>
                <a:cs typeface="Arial" panose="020B0604020202020204" pitchFamily="34" charset="0"/>
              </a:rPr>
              <a:t> Ltd. All rights reserved.</a:t>
            </a:r>
            <a:endParaRPr lang="en-US" sz="1400" dirty="0">
              <a:solidFill>
                <a:srgbClr val="404040"/>
              </a:solidFill>
              <a:latin typeface="Arial" panose="020B0604020202020204" pitchFamily="34" charset="0"/>
              <a:cs typeface="Arial" panose="020B0604020202020204" pitchFamily="34" charset="0"/>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hf sldNum="0" hdr="0" ftr="0" dt="0"/>
  <p:txStyles>
    <p:titleStyle>
      <a:lvl1pPr algn="ctr" defTabSz="914400" rtl="0" eaLnBrk="1" latinLnBrk="0" hangingPunct="1">
        <a:lnSpc>
          <a:spcPct val="90000"/>
        </a:lnSpc>
        <a:spcBef>
          <a:spcPct val="0"/>
        </a:spcBef>
        <a:buNone/>
        <a:defRPr sz="54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2.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2.xml"/><Relationship Id="rId5" Type="http://schemas.openxmlformats.org/officeDocument/2006/relationships/image" Target="../media/image11.png"/><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17.sv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5.svg"/><Relationship Id="rId5" Type="http://schemas.openxmlformats.org/officeDocument/2006/relationships/image" Target="../media/image14.png"/><Relationship Id="rId10" Type="http://schemas.openxmlformats.org/officeDocument/2006/relationships/image" Target="../media/image19.svg"/><Relationship Id="rId4" Type="http://schemas.openxmlformats.org/officeDocument/2006/relationships/image" Target="../media/image13.svg"/><Relationship Id="rId9" Type="http://schemas.openxmlformats.org/officeDocument/2006/relationships/image" Target="../media/image18.png"/></Relationships>
</file>

<file path=ppt/slides/_rels/slide9.xml.rels><?xml version="1.0" encoding="UTF-8" standalone="yes"?>
<Relationships xmlns="http://schemas.openxmlformats.org/package/2006/relationships"><Relationship Id="rId8" Type="http://schemas.openxmlformats.org/officeDocument/2006/relationships/image" Target="../media/image17.sv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5.svg"/><Relationship Id="rId5" Type="http://schemas.openxmlformats.org/officeDocument/2006/relationships/image" Target="../media/image14.png"/><Relationship Id="rId10" Type="http://schemas.openxmlformats.org/officeDocument/2006/relationships/image" Target="../media/image19.svg"/><Relationship Id="rId4" Type="http://schemas.openxmlformats.org/officeDocument/2006/relationships/image" Target="../media/image13.svg"/><Relationship Id="rId9"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artoon blue cartoon characters next to a computer server&#10;&#10;Description automatically generated with medium confidence">
            <a:extLst>
              <a:ext uri="{FF2B5EF4-FFF2-40B4-BE49-F238E27FC236}">
                <a16:creationId xmlns:a16="http://schemas.microsoft.com/office/drawing/2014/main" id="{E7EB8D3A-1EE5-699B-5845-3D41E8C48548}"/>
              </a:ext>
            </a:extLst>
          </p:cNvPr>
          <p:cNvPicPr>
            <a:picLocks noChangeAspect="1"/>
          </p:cNvPicPr>
          <p:nvPr/>
        </p:nvPicPr>
        <p:blipFill>
          <a:blip r:embed="rId2"/>
          <a:stretch>
            <a:fillRect/>
          </a:stretch>
        </p:blipFill>
        <p:spPr>
          <a:xfrm>
            <a:off x="7555924" y="1889436"/>
            <a:ext cx="2923390" cy="2855404"/>
          </a:xfrm>
          <a:prstGeom prst="rect">
            <a:avLst/>
          </a:prstGeom>
        </p:spPr>
      </p:pic>
      <p:sp>
        <p:nvSpPr>
          <p:cNvPr id="6" name="Title 1">
            <a:extLst>
              <a:ext uri="{FF2B5EF4-FFF2-40B4-BE49-F238E27FC236}">
                <a16:creationId xmlns:a16="http://schemas.microsoft.com/office/drawing/2014/main" id="{CE43DF2C-4B61-D843-3C35-F569491B0807}"/>
              </a:ext>
            </a:extLst>
          </p:cNvPr>
          <p:cNvSpPr txBox="1">
            <a:spLocks/>
          </p:cNvSpPr>
          <p:nvPr/>
        </p:nvSpPr>
        <p:spPr>
          <a:xfrm>
            <a:off x="3709066" y="5640928"/>
            <a:ext cx="10744199" cy="2271712"/>
          </a:xfrm>
          <a:prstGeom prst="rect">
            <a:avLst/>
          </a:prstGeom>
          <a:noFill/>
        </p:spPr>
        <p:txBody>
          <a:bodyPr vert="horz" lIns="91440" tIns="45720" rIns="91440" bIns="45720" rtlCol="0" anchor="ctr">
            <a:normAutofit/>
          </a:bodyPr>
          <a:lstStyle>
            <a:lvl1pPr marL="0" algn="ctr" defTabSz="1371600" rtl="0" eaLnBrk="1" latinLnBrk="0" hangingPunct="1">
              <a:lnSpc>
                <a:spcPct val="90000"/>
              </a:lnSpc>
              <a:spcBef>
                <a:spcPct val="0"/>
              </a:spcBef>
              <a:buNone/>
              <a:defRPr sz="9000" kern="1200">
                <a:solidFill>
                  <a:srgbClr val="1155CC"/>
                </a:solidFill>
                <a:latin typeface="Arial" panose="020B0604020202020204" pitchFamily="34" charset="0"/>
                <a:ea typeface="+mj-ea"/>
                <a:cs typeface="Arial" panose="020B0604020202020204" pitchFamily="34" charset="0"/>
              </a:defRPr>
            </a:lvl1pPr>
          </a:lstStyle>
          <a:p>
            <a:r>
              <a:rPr lang="en-US" sz="4800" b="1" dirty="0">
                <a:solidFill>
                  <a:schemeClr val="bg1"/>
                </a:solidFill>
              </a:rPr>
              <a:t>Programming with Golang</a:t>
            </a:r>
          </a:p>
        </p:txBody>
      </p:sp>
    </p:spTree>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Anonymous Goroutine Creation</a:t>
            </a:r>
          </a:p>
        </p:txBody>
      </p:sp>
      <p:sp>
        <p:nvSpPr>
          <p:cNvPr id="3" name="Rectangle: Rounded Corners 2">
            <a:extLst>
              <a:ext uri="{FF2B5EF4-FFF2-40B4-BE49-F238E27FC236}">
                <a16:creationId xmlns:a16="http://schemas.microsoft.com/office/drawing/2014/main" id="{22FBC323-B333-B6D8-3667-F1767867B39A}"/>
              </a:ext>
            </a:extLst>
          </p:cNvPr>
          <p:cNvSpPr/>
          <p:nvPr/>
        </p:nvSpPr>
        <p:spPr bwMode="auto">
          <a:xfrm>
            <a:off x="435430" y="1877244"/>
            <a:ext cx="11785600" cy="775201"/>
          </a:xfrm>
          <a:prstGeom prst="roundRect">
            <a:avLst/>
          </a:prstGeom>
          <a:solidFill>
            <a:schemeClr val="accent2">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The syntax for creating an anonymous goroutine is as follows:</a:t>
            </a:r>
            <a:endParaRPr lang="en-US" sz="2400" dirty="0">
              <a:solidFill>
                <a:schemeClr val="tx1">
                  <a:lumMod val="65000"/>
                  <a:lumOff val="35000"/>
                </a:schemeClr>
              </a:solidFill>
              <a:latin typeface="Arial" panose="020B0604020202020204" pitchFamily="34" charset="0"/>
              <a:cs typeface="Arial" panose="020B0604020202020204" pitchFamily="34" charset="0"/>
              <a:sym typeface="Arial" panose="020B0604020202020204"/>
            </a:endParaRPr>
          </a:p>
        </p:txBody>
      </p:sp>
      <p:sp>
        <p:nvSpPr>
          <p:cNvPr id="4" name="Rectangle: Rounded Corners 3">
            <a:extLst>
              <a:ext uri="{FF2B5EF4-FFF2-40B4-BE49-F238E27FC236}">
                <a16:creationId xmlns:a16="http://schemas.microsoft.com/office/drawing/2014/main" id="{8D0DA2F1-7DAC-0576-F4C3-28898558B292}"/>
              </a:ext>
            </a:extLst>
          </p:cNvPr>
          <p:cNvSpPr/>
          <p:nvPr/>
        </p:nvSpPr>
        <p:spPr bwMode="auto">
          <a:xfrm>
            <a:off x="5079998" y="3524628"/>
            <a:ext cx="8069945" cy="2208516"/>
          </a:xfrm>
          <a:prstGeom prst="roundRect">
            <a:avLst/>
          </a:prstGeom>
          <a:noFill/>
          <a:ln w="12700" cap="flat" cmpd="sng" algn="ctr">
            <a:solidFill>
              <a:schemeClr val="accent1"/>
            </a:solidFill>
            <a:prstDash val="solid"/>
            <a:round/>
            <a:headEnd type="none" w="sm" len="sm"/>
            <a:tailEnd type="none" w="sm" len="sm"/>
          </a:ln>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go </a:t>
            </a:r>
            <a:r>
              <a:rPr lang="en-US" sz="2400" dirty="0" err="1">
                <a:solidFill>
                  <a:schemeClr val="tx1">
                    <a:lumMod val="65000"/>
                    <a:lumOff val="35000"/>
                  </a:schemeClr>
                </a:solidFill>
                <a:latin typeface="Consolas" panose="020B0609020204030204" pitchFamily="49" charset="0"/>
                <a:cs typeface="Arial" panose="020B0604020202020204" pitchFamily="34" charset="0"/>
              </a:rPr>
              <a:t>func</a:t>
            </a:r>
            <a:r>
              <a:rPr lang="en-US" sz="2400" dirty="0">
                <a:solidFill>
                  <a:schemeClr val="tx1">
                    <a:lumMod val="65000"/>
                    <a:lumOff val="35000"/>
                  </a:schemeClr>
                </a:solidFill>
                <a:latin typeface="Consolas" panose="020B0609020204030204" pitchFamily="49" charset="0"/>
                <a:cs typeface="Arial" panose="020B0604020202020204" pitchFamily="34" charset="0"/>
              </a:rPr>
              <a:t>()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 Goroutine's code here</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a:t>
            </a:r>
          </a:p>
        </p:txBody>
      </p:sp>
      <p:sp>
        <p:nvSpPr>
          <p:cNvPr id="5" name="Rectangle: Rounded Corners 4">
            <a:extLst>
              <a:ext uri="{FF2B5EF4-FFF2-40B4-BE49-F238E27FC236}">
                <a16:creationId xmlns:a16="http://schemas.microsoft.com/office/drawing/2014/main" id="{121D7FBF-FC8A-B470-DEDA-54A6D7F133FA}"/>
              </a:ext>
            </a:extLst>
          </p:cNvPr>
          <p:cNvSpPr/>
          <p:nvPr/>
        </p:nvSpPr>
        <p:spPr bwMode="auto">
          <a:xfrm>
            <a:off x="7651464" y="3155067"/>
            <a:ext cx="3003332" cy="363814"/>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Code Syntax</a:t>
            </a:r>
          </a:p>
        </p:txBody>
      </p:sp>
      <p:sp>
        <p:nvSpPr>
          <p:cNvPr id="6" name="Rectangle: Rounded Corners 5">
            <a:extLst>
              <a:ext uri="{FF2B5EF4-FFF2-40B4-BE49-F238E27FC236}">
                <a16:creationId xmlns:a16="http://schemas.microsoft.com/office/drawing/2014/main" id="{7628F3A9-63C4-5C45-147C-EFF6D22A6B3C}"/>
              </a:ext>
            </a:extLst>
          </p:cNvPr>
          <p:cNvSpPr/>
          <p:nvPr/>
        </p:nvSpPr>
        <p:spPr bwMode="auto">
          <a:xfrm>
            <a:off x="491104" y="6265084"/>
            <a:ext cx="12658839" cy="3120017"/>
          </a:xfrm>
          <a:prstGeom prst="roundRect">
            <a:avLst/>
          </a:prstGeom>
          <a:solidFill>
            <a:schemeClr val="accent4">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In this syntax:</a:t>
            </a:r>
          </a:p>
          <a:p>
            <a:pPr marL="539750" lvl="1" indent="-360045" fontAlgn="base">
              <a:spcBef>
                <a:spcPts val="1200"/>
              </a:spcBef>
              <a:spcAft>
                <a:spcPts val="1200"/>
              </a:spcAft>
              <a:buClr>
                <a:srgbClr val="095A82"/>
              </a:buClr>
              <a:buSzPct val="100000"/>
              <a:buBlip>
                <a:blip r:embed="rId3"/>
              </a:buBlip>
              <a:defRPr/>
            </a:pPr>
            <a:r>
              <a:rPr lang="en-US" sz="2400" b="1" dirty="0">
                <a:solidFill>
                  <a:schemeClr val="tx1">
                    <a:lumMod val="65000"/>
                    <a:lumOff val="35000"/>
                  </a:schemeClr>
                </a:solidFill>
                <a:latin typeface="Arial" panose="020B0604020202020204" pitchFamily="34" charset="0"/>
                <a:cs typeface="Arial" panose="020B0604020202020204" pitchFamily="34" charset="0"/>
              </a:rPr>
              <a:t>go</a:t>
            </a:r>
            <a:r>
              <a:rPr lang="en-US" sz="2400" dirty="0">
                <a:solidFill>
                  <a:schemeClr val="tx1">
                    <a:lumMod val="65000"/>
                    <a:lumOff val="35000"/>
                  </a:schemeClr>
                </a:solidFill>
                <a:latin typeface="Arial" panose="020B0604020202020204" pitchFamily="34" charset="0"/>
                <a:cs typeface="Arial" panose="020B0604020202020204" pitchFamily="34" charset="0"/>
              </a:rPr>
              <a:t> is the keyword that starts a new goroutine.</a:t>
            </a:r>
          </a:p>
          <a:p>
            <a:pPr marL="539750" lvl="1" indent="-360045" fontAlgn="base">
              <a:spcBef>
                <a:spcPts val="1200"/>
              </a:spcBef>
              <a:spcAft>
                <a:spcPts val="1200"/>
              </a:spcAft>
              <a:buClr>
                <a:srgbClr val="095A82"/>
              </a:buClr>
              <a:buSzPct val="100000"/>
              <a:buBlip>
                <a:blip r:embed="rId3"/>
              </a:buBlip>
              <a:defRPr/>
            </a:pPr>
            <a:r>
              <a:rPr lang="en-US" sz="2400" b="1" dirty="0" err="1">
                <a:solidFill>
                  <a:schemeClr val="tx1">
                    <a:lumMod val="65000"/>
                    <a:lumOff val="35000"/>
                  </a:schemeClr>
                </a:solidFill>
                <a:latin typeface="Arial" panose="020B0604020202020204" pitchFamily="34" charset="0"/>
                <a:cs typeface="Arial" panose="020B0604020202020204" pitchFamily="34" charset="0"/>
              </a:rPr>
              <a:t>func</a:t>
            </a:r>
            <a:r>
              <a:rPr lang="en-US" sz="2400" b="1" dirty="0">
                <a:solidFill>
                  <a:schemeClr val="tx1">
                    <a:lumMod val="65000"/>
                    <a:lumOff val="35000"/>
                  </a:schemeClr>
                </a:solidFill>
                <a:latin typeface="Arial" panose="020B0604020202020204" pitchFamily="34" charset="0"/>
                <a:cs typeface="Arial" panose="020B0604020202020204" pitchFamily="34" charset="0"/>
              </a:rPr>
              <a:t>() </a:t>
            </a:r>
            <a:r>
              <a:rPr lang="en-US" sz="2400" dirty="0">
                <a:solidFill>
                  <a:schemeClr val="tx1">
                    <a:lumMod val="65000"/>
                    <a:lumOff val="35000"/>
                  </a:schemeClr>
                </a:solidFill>
                <a:latin typeface="Arial" panose="020B0604020202020204" pitchFamily="34" charset="0"/>
                <a:cs typeface="Arial" panose="020B0604020202020204" pitchFamily="34" charset="0"/>
              </a:rPr>
              <a:t>defines an anonymous function with no parameters.</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The code enclosed in the curly braces {} represents the code to be executed in the goroutine.</a:t>
            </a:r>
          </a:p>
        </p:txBody>
      </p:sp>
    </p:spTree>
    <p:extLst>
      <p:ext uri="{BB962C8B-B14F-4D97-AF65-F5344CB8AC3E}">
        <p14:creationId xmlns:p14="http://schemas.microsoft.com/office/powerpoint/2010/main" val="132699094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left)">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left)">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wipe(left)">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Anonymous Goroutine Example</a:t>
            </a:r>
          </a:p>
        </p:txBody>
      </p:sp>
      <p:sp>
        <p:nvSpPr>
          <p:cNvPr id="4" name="Rectangle: Rounded Corners 3">
            <a:extLst>
              <a:ext uri="{FF2B5EF4-FFF2-40B4-BE49-F238E27FC236}">
                <a16:creationId xmlns:a16="http://schemas.microsoft.com/office/drawing/2014/main" id="{8D0DA2F1-7DAC-0576-F4C3-28898558B292}"/>
              </a:ext>
            </a:extLst>
          </p:cNvPr>
          <p:cNvSpPr/>
          <p:nvPr/>
        </p:nvSpPr>
        <p:spPr bwMode="auto">
          <a:xfrm>
            <a:off x="1117600" y="2342603"/>
            <a:ext cx="11161485" cy="7106197"/>
          </a:xfrm>
          <a:prstGeom prst="roundRect">
            <a:avLst/>
          </a:prstGeom>
          <a:noFill/>
          <a:ln w="12700" cap="flat" cmpd="sng" algn="ctr">
            <a:solidFill>
              <a:schemeClr val="accent1"/>
            </a:solidFill>
            <a:prstDash val="solid"/>
            <a:round/>
            <a:headEnd type="none" w="sm" len="sm"/>
            <a:tailEnd type="none" w="sm" len="sm"/>
          </a:ln>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package main</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import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fmt</a:t>
            </a:r>
            <a:r>
              <a:rPr lang="en-US" sz="2400" dirty="0">
                <a:solidFill>
                  <a:schemeClr val="tx1">
                    <a:lumMod val="65000"/>
                    <a:lumOff val="35000"/>
                  </a:schemeClr>
                </a:solidFill>
                <a:latin typeface="Consolas" panose="020B0609020204030204" pitchFamily="49" charset="0"/>
                <a:cs typeface="Arial" panose="020B0604020202020204" pitchFamily="34" charset="0"/>
              </a:rPr>
              <a:t>"</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"time"</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a:t>
            </a:r>
          </a:p>
          <a:p>
            <a:pPr marL="179705" lvl="1" fontAlgn="base">
              <a:spcBef>
                <a:spcPts val="1200"/>
              </a:spcBef>
              <a:spcAft>
                <a:spcPts val="1200"/>
              </a:spcAft>
              <a:buClr>
                <a:srgbClr val="095A82"/>
              </a:buClr>
              <a:buSzPct val="100000"/>
              <a:defRPr/>
            </a:pPr>
            <a:r>
              <a:rPr lang="en-US" sz="2400" dirty="0" err="1">
                <a:solidFill>
                  <a:schemeClr val="tx1">
                    <a:lumMod val="65000"/>
                    <a:lumOff val="35000"/>
                  </a:schemeClr>
                </a:solidFill>
                <a:latin typeface="Consolas" panose="020B0609020204030204" pitchFamily="49" charset="0"/>
                <a:cs typeface="Arial" panose="020B0604020202020204" pitchFamily="34" charset="0"/>
              </a:rPr>
              <a:t>func</a:t>
            </a:r>
            <a:r>
              <a:rPr lang="en-US" sz="2400" dirty="0">
                <a:solidFill>
                  <a:schemeClr val="tx1">
                    <a:lumMod val="65000"/>
                    <a:lumOff val="35000"/>
                  </a:schemeClr>
                </a:solidFill>
                <a:latin typeface="Consolas" panose="020B0609020204030204" pitchFamily="49" charset="0"/>
                <a:cs typeface="Arial" panose="020B0604020202020204" pitchFamily="34" charset="0"/>
              </a:rPr>
              <a:t> main()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fmt.Println</a:t>
            </a:r>
            <a:r>
              <a:rPr lang="en-US" sz="2400" dirty="0">
                <a:solidFill>
                  <a:schemeClr val="tx1">
                    <a:lumMod val="65000"/>
                    <a:lumOff val="35000"/>
                  </a:schemeClr>
                </a:solidFill>
                <a:latin typeface="Consolas" panose="020B0609020204030204" pitchFamily="49" charset="0"/>
                <a:cs typeface="Arial" panose="020B0604020202020204" pitchFamily="34" charset="0"/>
              </a:rPr>
              <a:t>("Main function: Start")</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go </a:t>
            </a:r>
            <a:r>
              <a:rPr lang="en-US" sz="2400" dirty="0" err="1">
                <a:solidFill>
                  <a:schemeClr val="tx1">
                    <a:lumMod val="65000"/>
                    <a:lumOff val="35000"/>
                  </a:schemeClr>
                </a:solidFill>
                <a:latin typeface="Consolas" panose="020B0609020204030204" pitchFamily="49" charset="0"/>
                <a:cs typeface="Arial" panose="020B0604020202020204" pitchFamily="34" charset="0"/>
              </a:rPr>
              <a:t>func</a:t>
            </a:r>
            <a:r>
              <a:rPr lang="en-US" sz="2400" dirty="0">
                <a:solidFill>
                  <a:schemeClr val="tx1">
                    <a:lumMod val="65000"/>
                    <a:lumOff val="35000"/>
                  </a:schemeClr>
                </a:solidFill>
                <a:latin typeface="Consolas" panose="020B0609020204030204" pitchFamily="49" charset="0"/>
                <a:cs typeface="Arial" panose="020B0604020202020204" pitchFamily="34" charset="0"/>
              </a:rPr>
              <a:t>()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fmt.Println</a:t>
            </a:r>
            <a:r>
              <a:rPr lang="en-US" sz="2400" dirty="0">
                <a:solidFill>
                  <a:schemeClr val="tx1">
                    <a:lumMod val="65000"/>
                    <a:lumOff val="35000"/>
                  </a:schemeClr>
                </a:solidFill>
                <a:latin typeface="Consolas" panose="020B0609020204030204" pitchFamily="49" charset="0"/>
                <a:cs typeface="Arial" panose="020B0604020202020204" pitchFamily="34" charset="0"/>
              </a:rPr>
              <a:t>("Anonymous Goroutine: Running")</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time.Sleep</a:t>
            </a:r>
            <a:r>
              <a:rPr lang="en-US" sz="2400" dirty="0">
                <a:solidFill>
                  <a:schemeClr val="tx1">
                    <a:lumMod val="65000"/>
                    <a:lumOff val="35000"/>
                  </a:schemeClr>
                </a:solidFill>
                <a:latin typeface="Consolas" panose="020B0609020204030204" pitchFamily="49" charset="0"/>
                <a:cs typeface="Arial" panose="020B0604020202020204" pitchFamily="34" charset="0"/>
              </a:rPr>
              <a:t>(2 * </a:t>
            </a:r>
            <a:r>
              <a:rPr lang="en-US" sz="2400" dirty="0" err="1">
                <a:solidFill>
                  <a:schemeClr val="tx1">
                    <a:lumMod val="65000"/>
                    <a:lumOff val="35000"/>
                  </a:schemeClr>
                </a:solidFill>
                <a:latin typeface="Consolas" panose="020B0609020204030204" pitchFamily="49" charset="0"/>
                <a:cs typeface="Arial" panose="020B0604020202020204" pitchFamily="34" charset="0"/>
              </a:rPr>
              <a:t>time.Second</a:t>
            </a:r>
            <a:r>
              <a:rPr lang="en-US" sz="2400" dirty="0">
                <a:solidFill>
                  <a:schemeClr val="tx1">
                    <a:lumMod val="65000"/>
                    <a:lumOff val="35000"/>
                  </a:schemeClr>
                </a:solidFill>
                <a:latin typeface="Consolas" panose="020B0609020204030204" pitchFamily="49" charset="0"/>
                <a:cs typeface="Arial" panose="020B0604020202020204" pitchFamily="34" charset="0"/>
              </a:rPr>
              <a:t>)</a:t>
            </a:r>
          </a:p>
        </p:txBody>
      </p:sp>
      <p:sp>
        <p:nvSpPr>
          <p:cNvPr id="5" name="Rectangle: Rounded Corners 4">
            <a:extLst>
              <a:ext uri="{FF2B5EF4-FFF2-40B4-BE49-F238E27FC236}">
                <a16:creationId xmlns:a16="http://schemas.microsoft.com/office/drawing/2014/main" id="{121D7FBF-FC8A-B470-DEDA-54A6D7F133FA}"/>
              </a:ext>
            </a:extLst>
          </p:cNvPr>
          <p:cNvSpPr/>
          <p:nvPr/>
        </p:nvSpPr>
        <p:spPr bwMode="auto">
          <a:xfrm>
            <a:off x="5191294" y="1914986"/>
            <a:ext cx="3014096" cy="427617"/>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Code Syntax</a:t>
            </a:r>
          </a:p>
        </p:txBody>
      </p:sp>
    </p:spTree>
    <p:extLst>
      <p:ext uri="{BB962C8B-B14F-4D97-AF65-F5344CB8AC3E}">
        <p14:creationId xmlns:p14="http://schemas.microsoft.com/office/powerpoint/2010/main" val="112086254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Anonymous Goroutine Example (contd.)</a:t>
            </a:r>
          </a:p>
        </p:txBody>
      </p:sp>
      <p:sp>
        <p:nvSpPr>
          <p:cNvPr id="3" name="Rectangle: Rounded Corners 2">
            <a:extLst>
              <a:ext uri="{FF2B5EF4-FFF2-40B4-BE49-F238E27FC236}">
                <a16:creationId xmlns:a16="http://schemas.microsoft.com/office/drawing/2014/main" id="{8BACCCAA-D51C-1B5A-F9E5-45CC5966CF52}"/>
              </a:ext>
            </a:extLst>
          </p:cNvPr>
          <p:cNvSpPr/>
          <p:nvPr/>
        </p:nvSpPr>
        <p:spPr bwMode="auto">
          <a:xfrm>
            <a:off x="638627" y="2807060"/>
            <a:ext cx="8882744" cy="5102085"/>
          </a:xfrm>
          <a:prstGeom prst="roundRect">
            <a:avLst/>
          </a:prstGeom>
          <a:noFill/>
          <a:ln w="12700" cap="flat" cmpd="sng" algn="ctr">
            <a:solidFill>
              <a:schemeClr val="accent1"/>
            </a:solidFill>
            <a:prstDash val="solid"/>
            <a:round/>
            <a:headEnd type="none" w="sm" len="sm"/>
            <a:tailEnd type="none" w="sm" len="sm"/>
          </a:ln>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err="1">
                <a:solidFill>
                  <a:schemeClr val="tx1">
                    <a:lumMod val="65000"/>
                    <a:lumOff val="35000"/>
                  </a:schemeClr>
                </a:solidFill>
                <a:latin typeface="Consolas" panose="020B0609020204030204" pitchFamily="49" charset="0"/>
                <a:cs typeface="Arial" panose="020B0604020202020204" pitchFamily="34" charset="0"/>
              </a:rPr>
              <a:t>fmt.Println</a:t>
            </a:r>
            <a:r>
              <a:rPr lang="en-US" sz="2400" dirty="0">
                <a:solidFill>
                  <a:schemeClr val="tx1">
                    <a:lumMod val="65000"/>
                    <a:lumOff val="35000"/>
                  </a:schemeClr>
                </a:solidFill>
                <a:latin typeface="Consolas" panose="020B0609020204030204" pitchFamily="49" charset="0"/>
                <a:cs typeface="Arial" panose="020B0604020202020204" pitchFamily="34" charset="0"/>
              </a:rPr>
              <a:t>("Anonymous Goroutine: Done")</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fmt.Println</a:t>
            </a:r>
            <a:r>
              <a:rPr lang="en-US" sz="2400" dirty="0">
                <a:solidFill>
                  <a:schemeClr val="tx1">
                    <a:lumMod val="65000"/>
                    <a:lumOff val="35000"/>
                  </a:schemeClr>
                </a:solidFill>
                <a:latin typeface="Consolas" panose="020B0609020204030204" pitchFamily="49" charset="0"/>
                <a:cs typeface="Arial" panose="020B0604020202020204" pitchFamily="34" charset="0"/>
              </a:rPr>
              <a:t>("Main function: Continuing")</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time.Sleep</a:t>
            </a:r>
            <a:r>
              <a:rPr lang="en-US" sz="2400" dirty="0">
                <a:solidFill>
                  <a:schemeClr val="tx1">
                    <a:lumMod val="65000"/>
                    <a:lumOff val="35000"/>
                  </a:schemeClr>
                </a:solidFill>
                <a:latin typeface="Consolas" panose="020B0609020204030204" pitchFamily="49" charset="0"/>
                <a:cs typeface="Arial" panose="020B0604020202020204" pitchFamily="34" charset="0"/>
              </a:rPr>
              <a:t>(3 * </a:t>
            </a:r>
            <a:r>
              <a:rPr lang="en-US" sz="2400" dirty="0" err="1">
                <a:solidFill>
                  <a:schemeClr val="tx1">
                    <a:lumMod val="65000"/>
                    <a:lumOff val="35000"/>
                  </a:schemeClr>
                </a:solidFill>
                <a:latin typeface="Consolas" panose="020B0609020204030204" pitchFamily="49" charset="0"/>
                <a:cs typeface="Arial" panose="020B0604020202020204" pitchFamily="34" charset="0"/>
              </a:rPr>
              <a:t>time.Second</a:t>
            </a:r>
            <a:r>
              <a:rPr lang="en-US" sz="2400" dirty="0">
                <a:solidFill>
                  <a:schemeClr val="tx1">
                    <a:lumMod val="65000"/>
                    <a:lumOff val="35000"/>
                  </a:schemeClr>
                </a:solidFill>
                <a:latin typeface="Consolas" panose="020B0609020204030204" pitchFamily="49" charset="0"/>
                <a:cs typeface="Arial" panose="020B0604020202020204" pitchFamily="34" charset="0"/>
              </a:rPr>
              <a:t>)</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fmt.Println</a:t>
            </a:r>
            <a:r>
              <a:rPr lang="en-US" sz="2400" dirty="0">
                <a:solidFill>
                  <a:schemeClr val="tx1">
                    <a:lumMod val="65000"/>
                    <a:lumOff val="35000"/>
                  </a:schemeClr>
                </a:solidFill>
                <a:latin typeface="Consolas" panose="020B0609020204030204" pitchFamily="49" charset="0"/>
                <a:cs typeface="Arial" panose="020B0604020202020204" pitchFamily="34" charset="0"/>
              </a:rPr>
              <a:t>("Main function: End")</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a:t>
            </a:r>
          </a:p>
        </p:txBody>
      </p:sp>
      <p:sp>
        <p:nvSpPr>
          <p:cNvPr id="6" name="Rectangle: Rounded Corners 5">
            <a:extLst>
              <a:ext uri="{FF2B5EF4-FFF2-40B4-BE49-F238E27FC236}">
                <a16:creationId xmlns:a16="http://schemas.microsoft.com/office/drawing/2014/main" id="{C3641253-E449-084C-B8BE-EBBFA4C9D049}"/>
              </a:ext>
            </a:extLst>
          </p:cNvPr>
          <p:cNvSpPr/>
          <p:nvPr/>
        </p:nvSpPr>
        <p:spPr bwMode="auto">
          <a:xfrm>
            <a:off x="3195579" y="2379443"/>
            <a:ext cx="3014096" cy="427617"/>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Code Syntax</a:t>
            </a:r>
          </a:p>
        </p:txBody>
      </p:sp>
      <p:sp>
        <p:nvSpPr>
          <p:cNvPr id="7" name="Rectangle: Rounded Corners 6">
            <a:extLst>
              <a:ext uri="{FF2B5EF4-FFF2-40B4-BE49-F238E27FC236}">
                <a16:creationId xmlns:a16="http://schemas.microsoft.com/office/drawing/2014/main" id="{2896E914-22A0-94F2-01F0-5EA0CACA84C7}"/>
              </a:ext>
            </a:extLst>
          </p:cNvPr>
          <p:cNvSpPr/>
          <p:nvPr/>
        </p:nvSpPr>
        <p:spPr bwMode="auto">
          <a:xfrm>
            <a:off x="9876970" y="2801258"/>
            <a:ext cx="7032173" cy="4063999"/>
          </a:xfrm>
          <a:prstGeom prst="roundRect">
            <a:avLst/>
          </a:prstGeom>
          <a:noFill/>
          <a:ln w="12700" cap="flat" cmpd="sng" algn="ctr">
            <a:solidFill>
              <a:schemeClr val="accent1"/>
            </a:solidFill>
            <a:prstDash val="solid"/>
            <a:round/>
            <a:headEnd type="none" w="sm" len="sm"/>
            <a:tailEnd type="none" w="sm" len="sm"/>
          </a:ln>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Main function: Start</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Main function: Continuing</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Anonymous Goroutine: Running</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Anonymous Goroutine: Done</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Main function: End</a:t>
            </a:r>
          </a:p>
        </p:txBody>
      </p:sp>
      <p:sp>
        <p:nvSpPr>
          <p:cNvPr id="8" name="Rectangle: Rounded Corners 7">
            <a:extLst>
              <a:ext uri="{FF2B5EF4-FFF2-40B4-BE49-F238E27FC236}">
                <a16:creationId xmlns:a16="http://schemas.microsoft.com/office/drawing/2014/main" id="{AA3028CC-898E-038D-46FA-2D2556F43ACD}"/>
              </a:ext>
            </a:extLst>
          </p:cNvPr>
          <p:cNvSpPr/>
          <p:nvPr/>
        </p:nvSpPr>
        <p:spPr bwMode="auto">
          <a:xfrm>
            <a:off x="12317807" y="2455499"/>
            <a:ext cx="2625268" cy="329236"/>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Code Output</a:t>
            </a:r>
          </a:p>
        </p:txBody>
      </p:sp>
    </p:spTree>
    <p:extLst>
      <p:ext uri="{BB962C8B-B14F-4D97-AF65-F5344CB8AC3E}">
        <p14:creationId xmlns:p14="http://schemas.microsoft.com/office/powerpoint/2010/main" val="214679894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left)">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left)">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wipe(left)">
                                      <p:cBhvr>
                                        <p:cTn id="2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animBg="1"/>
      <p:bldP spid="7" grpId="0" animBg="1"/>
      <p:bldP spid="8"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Anonymous Goroutine Example Explanation</a:t>
            </a:r>
          </a:p>
        </p:txBody>
      </p:sp>
      <p:sp>
        <p:nvSpPr>
          <p:cNvPr id="3" name="Rectangle: Rounded Corners 2">
            <a:extLst>
              <a:ext uri="{FF2B5EF4-FFF2-40B4-BE49-F238E27FC236}">
                <a16:creationId xmlns:a16="http://schemas.microsoft.com/office/drawing/2014/main" id="{727D2BF9-C9CB-01C6-C1C0-B4E0BCE4D1EB}"/>
              </a:ext>
            </a:extLst>
          </p:cNvPr>
          <p:cNvSpPr/>
          <p:nvPr/>
        </p:nvSpPr>
        <p:spPr bwMode="auto">
          <a:xfrm>
            <a:off x="607218" y="2685697"/>
            <a:ext cx="13050725" cy="4048931"/>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In this example, we start an anonymous goroutine that prints messages, sleeps for 2 seconds, and then prints another message. </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The </a:t>
            </a:r>
            <a:r>
              <a:rPr lang="en-US" sz="2400" b="1" dirty="0">
                <a:solidFill>
                  <a:schemeClr val="tx1">
                    <a:lumMod val="65000"/>
                    <a:lumOff val="35000"/>
                  </a:schemeClr>
                </a:solidFill>
                <a:latin typeface="Arial" panose="020B0604020202020204" pitchFamily="34" charset="0"/>
                <a:cs typeface="Arial" panose="020B0604020202020204" pitchFamily="34" charset="0"/>
              </a:rPr>
              <a:t>main</a:t>
            </a:r>
            <a:r>
              <a:rPr lang="en-US" sz="2400" dirty="0">
                <a:solidFill>
                  <a:schemeClr val="tx1">
                    <a:lumMod val="65000"/>
                    <a:lumOff val="35000"/>
                  </a:schemeClr>
                </a:solidFill>
                <a:latin typeface="Arial" panose="020B0604020202020204" pitchFamily="34" charset="0"/>
                <a:cs typeface="Arial" panose="020B0604020202020204" pitchFamily="34" charset="0"/>
              </a:rPr>
              <a:t> function continues to execute concurrently with the anonymous goroutine.</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When we run this program, we observe the messages from both the main function and the anonymous goroutine interleaved, demonstrating concurrent execution.</a:t>
            </a:r>
          </a:p>
        </p:txBody>
      </p:sp>
    </p:spTree>
    <p:extLst>
      <p:ext uri="{BB962C8B-B14F-4D97-AF65-F5344CB8AC3E}">
        <p14:creationId xmlns:p14="http://schemas.microsoft.com/office/powerpoint/2010/main" val="170597790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a:t>Summary</a:t>
            </a:r>
          </a:p>
        </p:txBody>
      </p:sp>
      <p:sp>
        <p:nvSpPr>
          <p:cNvPr id="7" name="Content Placeholder 6"/>
          <p:cNvSpPr>
            <a:spLocks noGrp="1"/>
          </p:cNvSpPr>
          <p:nvPr>
            <p:ph idx="1"/>
          </p:nvPr>
        </p:nvSpPr>
        <p:spPr/>
        <p:txBody>
          <a:bodyPr/>
          <a:lstStyle/>
          <a:p>
            <a:pPr marL="179705" indent="0">
              <a:buNone/>
            </a:pPr>
            <a:r>
              <a:rPr lang="en-US" dirty="0"/>
              <a:t>In this lesson, you have learned to:</a:t>
            </a:r>
          </a:p>
          <a:p>
            <a:r>
              <a:rPr lang="en-US" dirty="0"/>
              <a:t>Create anonymous goroutines in Go programming</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1000"/>
                                        <p:tgtEl>
                                          <p:spTgt spid="7">
                                            <p:txEl>
                                              <p:pRg st="0" end="0"/>
                                            </p:txEl>
                                          </p:spTgt>
                                        </p:tgtEl>
                                      </p:cBhvr>
                                    </p:animEffect>
                                    <p:anim calcmode="lin" valueType="num">
                                      <p:cBhvr>
                                        <p:cTn id="8"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7">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906" y="794"/>
            <a:ext cx="18292763" cy="10287000"/>
          </a:xfrm>
          <a:prstGeom prst="rect">
            <a:avLst/>
          </a:prstGeom>
        </p:spPr>
      </p:pic>
      <p:sp>
        <p:nvSpPr>
          <p:cNvPr id="46" name="Text Box 1"/>
          <p:cNvSpPr txBox="1"/>
          <p:nvPr/>
        </p:nvSpPr>
        <p:spPr>
          <a:xfrm>
            <a:off x="0" y="4146549"/>
            <a:ext cx="18286093" cy="1938992"/>
          </a:xfrm>
          <a:prstGeom prst="rect">
            <a:avLst/>
          </a:prstGeom>
          <a:noFill/>
        </p:spPr>
        <p:txBody>
          <a:bodyPr wrap="square" rtlCol="0">
            <a:spAutoFit/>
          </a:bodyPr>
          <a:lstStyle/>
          <a:p>
            <a:pPr algn="ctr"/>
            <a:r>
              <a:rPr lang="en-US" sz="6000" b="1" dirty="0">
                <a:solidFill>
                  <a:schemeClr val="bg1"/>
                </a:solidFill>
                <a:latin typeface="Arial" panose="020B0604020202020204" pitchFamily="34" charset="0"/>
                <a:cs typeface="Arial" panose="020B0604020202020204" pitchFamily="34" charset="0"/>
              </a:rPr>
              <a:t>Module 4: </a:t>
            </a:r>
          </a:p>
          <a:p>
            <a:pPr algn="ctr"/>
            <a:r>
              <a:rPr lang="en-US" sz="6000" b="1" dirty="0">
                <a:solidFill>
                  <a:schemeClr val="bg1"/>
                </a:solidFill>
                <a:latin typeface="Arial" panose="020B0604020202020204" pitchFamily="34" charset="0"/>
                <a:cs typeface="Arial" panose="020B0604020202020204" pitchFamily="34" charset="0"/>
              </a:rPr>
              <a:t>Go Concurrency and Channels</a:t>
            </a:r>
          </a:p>
        </p:txBody>
      </p:sp>
    </p:spTree>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906" y="794"/>
            <a:ext cx="18292763" cy="10287000"/>
          </a:xfrm>
          <a:prstGeom prst="rect">
            <a:avLst/>
          </a:prstGeom>
        </p:spPr>
      </p:pic>
      <p:pic>
        <p:nvPicPr>
          <p:cNvPr id="5" name="Picture 4"/>
          <p:cNvPicPr>
            <a:picLocks noChangeAspect="1"/>
          </p:cNvPicPr>
          <p:nvPr/>
        </p:nvPicPr>
        <p:blipFill>
          <a:blip r:embed="rId3"/>
          <a:stretch>
            <a:fillRect/>
          </a:stretch>
        </p:blipFill>
        <p:spPr>
          <a:xfrm>
            <a:off x="10003897" y="4260251"/>
            <a:ext cx="6493331" cy="842429"/>
          </a:xfrm>
          <a:prstGeom prst="rect">
            <a:avLst/>
          </a:prstGeom>
        </p:spPr>
      </p:pic>
      <p:pic>
        <p:nvPicPr>
          <p:cNvPr id="6" name="Picture 5"/>
          <p:cNvPicPr>
            <a:picLocks noChangeAspect="1"/>
          </p:cNvPicPr>
          <p:nvPr/>
        </p:nvPicPr>
        <p:blipFill>
          <a:blip r:embed="rId3"/>
          <a:stretch>
            <a:fillRect/>
          </a:stretch>
        </p:blipFill>
        <p:spPr>
          <a:xfrm>
            <a:off x="10003898" y="5233458"/>
            <a:ext cx="6493331" cy="842010"/>
          </a:xfrm>
          <a:prstGeom prst="rect">
            <a:avLst/>
          </a:prstGeom>
        </p:spPr>
      </p:pic>
      <p:sp>
        <p:nvSpPr>
          <p:cNvPr id="8" name="TextBox 7"/>
          <p:cNvSpPr txBox="1"/>
          <p:nvPr/>
        </p:nvSpPr>
        <p:spPr>
          <a:xfrm>
            <a:off x="10192199" y="4471574"/>
            <a:ext cx="6226814" cy="484748"/>
          </a:xfrm>
          <a:prstGeom prst="rect">
            <a:avLst/>
          </a:prstGeom>
          <a:noFill/>
        </p:spPr>
        <p:txBody>
          <a:bodyPr wrap="square" rtlCol="0">
            <a:spAutoFit/>
          </a:bodyPr>
          <a:lstStyle/>
          <a:p>
            <a:r>
              <a:rPr lang="en-US" sz="2550" dirty="0">
                <a:solidFill>
                  <a:schemeClr val="bg1"/>
                </a:solidFill>
              </a:rPr>
              <a:t>2. Go Channels</a:t>
            </a:r>
            <a:endParaRPr lang="en-US" sz="2550" dirty="0">
              <a:solidFill>
                <a:schemeClr val="bg1"/>
              </a:solidFill>
              <a:sym typeface="+mn-ea"/>
            </a:endParaRPr>
          </a:p>
        </p:txBody>
      </p:sp>
      <p:sp>
        <p:nvSpPr>
          <p:cNvPr id="9" name="TextBox 8"/>
          <p:cNvSpPr txBox="1"/>
          <p:nvPr/>
        </p:nvSpPr>
        <p:spPr>
          <a:xfrm>
            <a:off x="10192199" y="5440621"/>
            <a:ext cx="6459855" cy="484748"/>
          </a:xfrm>
          <a:prstGeom prst="rect">
            <a:avLst/>
          </a:prstGeom>
          <a:noFill/>
        </p:spPr>
        <p:txBody>
          <a:bodyPr wrap="square" rtlCol="0">
            <a:spAutoFit/>
          </a:bodyPr>
          <a:lstStyle/>
          <a:p>
            <a:r>
              <a:rPr lang="en-US" sz="2550" dirty="0">
                <a:solidFill>
                  <a:schemeClr val="bg1"/>
                </a:solidFill>
              </a:rPr>
              <a:t>3. Select Statement</a:t>
            </a:r>
            <a:endParaRPr lang="en-IN" sz="2550" dirty="0">
              <a:solidFill>
                <a:schemeClr val="bg1"/>
              </a:solidFill>
              <a:sym typeface="+mn-ea"/>
            </a:endParaRPr>
          </a:p>
        </p:txBody>
      </p:sp>
      <p:grpSp>
        <p:nvGrpSpPr>
          <p:cNvPr id="2" name="Group 1"/>
          <p:cNvGrpSpPr/>
          <p:nvPr/>
        </p:nvGrpSpPr>
        <p:grpSpPr>
          <a:xfrm>
            <a:off x="6562714" y="10288"/>
            <a:ext cx="5169743" cy="1377965"/>
            <a:chOff x="6562714" y="10288"/>
            <a:chExt cx="5169743" cy="1377965"/>
          </a:xfrm>
        </p:grpSpPr>
        <p:pic>
          <p:nvPicPr>
            <p:cNvPr id="7" name="Picture 6"/>
            <p:cNvPicPr>
              <a:picLocks noChangeAspect="1"/>
            </p:cNvPicPr>
            <p:nvPr/>
          </p:nvPicPr>
          <p:blipFill>
            <a:blip r:embed="rId4"/>
            <a:stretch>
              <a:fillRect/>
            </a:stretch>
          </p:blipFill>
          <p:spPr>
            <a:xfrm>
              <a:off x="6562714" y="10288"/>
              <a:ext cx="5169743" cy="1377965"/>
            </a:xfrm>
            <a:prstGeom prst="rect">
              <a:avLst/>
            </a:prstGeom>
          </p:spPr>
        </p:pic>
        <p:sp>
          <p:nvSpPr>
            <p:cNvPr id="10" name="TextBox 9"/>
            <p:cNvSpPr txBox="1"/>
            <p:nvPr/>
          </p:nvSpPr>
          <p:spPr>
            <a:xfrm>
              <a:off x="6893629" y="146826"/>
              <a:ext cx="4506686" cy="1061829"/>
            </a:xfrm>
            <a:prstGeom prst="rect">
              <a:avLst/>
            </a:prstGeom>
            <a:noFill/>
          </p:spPr>
          <p:txBody>
            <a:bodyPr wrap="square" rtlCol="0">
              <a:spAutoFit/>
            </a:bodyPr>
            <a:lstStyle/>
            <a:p>
              <a:pPr algn="ctr"/>
              <a:r>
                <a:rPr lang="en-IN" sz="3600" b="1" dirty="0">
                  <a:solidFill>
                    <a:schemeClr val="bg1"/>
                  </a:solidFill>
                </a:rPr>
                <a:t>COURSE OUTLINE</a:t>
              </a:r>
            </a:p>
            <a:p>
              <a:pPr algn="ctr"/>
              <a:r>
                <a:rPr lang="en-IN" sz="2700" dirty="0">
                  <a:solidFill>
                    <a:schemeClr val="bg1"/>
                  </a:solidFill>
                </a:rPr>
                <a:t>Lesson </a:t>
              </a:r>
              <a:r>
                <a:rPr lang="en-US" sz="2700" dirty="0">
                  <a:solidFill>
                    <a:schemeClr val="bg1"/>
                  </a:solidFill>
                </a:rPr>
                <a:t>1</a:t>
              </a:r>
            </a:p>
          </p:txBody>
        </p:sp>
      </p:grpSp>
      <p:pic>
        <p:nvPicPr>
          <p:cNvPr id="19" name="Picture 18" descr="A group of people working on a computer&#10;&#10;Description automatically generated"/>
          <p:cNvPicPr>
            <a:picLocks noChangeAspect="1"/>
          </p:cNvPicPr>
          <p:nvPr/>
        </p:nvPicPr>
        <p:blipFill>
          <a:blip r:embed="rId5"/>
          <a:stretch>
            <a:fillRect/>
          </a:stretch>
        </p:blipFill>
        <p:spPr>
          <a:xfrm>
            <a:off x="973652" y="2512749"/>
            <a:ext cx="7804588" cy="5856822"/>
          </a:xfrm>
          <a:prstGeom prst="rect">
            <a:avLst/>
          </a:prstGeom>
        </p:spPr>
      </p:pic>
      <p:pic>
        <p:nvPicPr>
          <p:cNvPr id="18" name="Picture 17"/>
          <p:cNvPicPr>
            <a:picLocks noChangeAspect="1"/>
          </p:cNvPicPr>
          <p:nvPr/>
        </p:nvPicPr>
        <p:blipFill>
          <a:blip r:embed="rId3"/>
          <a:stretch>
            <a:fillRect/>
          </a:stretch>
        </p:blipFill>
        <p:spPr>
          <a:xfrm>
            <a:off x="10003897" y="3287044"/>
            <a:ext cx="6493331" cy="842429"/>
          </a:xfrm>
          <a:prstGeom prst="rect">
            <a:avLst/>
          </a:prstGeom>
        </p:spPr>
      </p:pic>
      <p:sp>
        <p:nvSpPr>
          <p:cNvPr id="20" name="TextBox 19"/>
          <p:cNvSpPr txBox="1"/>
          <p:nvPr/>
        </p:nvSpPr>
        <p:spPr>
          <a:xfrm>
            <a:off x="10192199" y="3475530"/>
            <a:ext cx="6226814" cy="484748"/>
          </a:xfrm>
          <a:prstGeom prst="rect">
            <a:avLst/>
          </a:prstGeom>
          <a:noFill/>
        </p:spPr>
        <p:txBody>
          <a:bodyPr wrap="square" rtlCol="0">
            <a:spAutoFit/>
          </a:bodyPr>
          <a:lstStyle/>
          <a:p>
            <a:r>
              <a:rPr lang="en-US" sz="2550" b="1" dirty="0">
                <a:solidFill>
                  <a:schemeClr val="bg1"/>
                </a:solidFill>
              </a:rPr>
              <a:t>1. Concurrency in Golang</a:t>
            </a:r>
            <a:endParaRPr lang="en-US" sz="2550" b="1" dirty="0">
              <a:solidFill>
                <a:schemeClr val="bg1"/>
              </a:solidFill>
              <a:sym typeface="+mn-ea"/>
            </a:endParaRPr>
          </a:p>
        </p:txBody>
      </p:sp>
    </p:spTree>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Topics</a:t>
            </a:r>
          </a:p>
        </p:txBody>
      </p:sp>
      <p:sp>
        <p:nvSpPr>
          <p:cNvPr id="3" name="Content Placeholder 2"/>
          <p:cNvSpPr>
            <a:spLocks noGrp="1"/>
          </p:cNvSpPr>
          <p:nvPr>
            <p:ph idx="1"/>
          </p:nvPr>
        </p:nvSpPr>
        <p:spPr/>
        <p:txBody>
          <a:bodyPr/>
          <a:lstStyle/>
          <a:p>
            <a:r>
              <a:rPr lang="en-US" dirty="0"/>
              <a:t>Introduction to Anonymous Goroutines</a:t>
            </a:r>
          </a:p>
          <a:p>
            <a:r>
              <a:rPr lang="en-US" dirty="0"/>
              <a:t>Characteristics of Anonymous Goroutines</a:t>
            </a:r>
          </a:p>
          <a:p>
            <a:r>
              <a:rPr lang="en-US" dirty="0"/>
              <a:t>Anonymous Goroutine Creation</a:t>
            </a:r>
          </a:p>
          <a:p>
            <a:r>
              <a:rPr lang="en-US" dirty="0"/>
              <a:t>Anonymous Goroutine Example</a:t>
            </a:r>
          </a:p>
          <a:p>
            <a:r>
              <a:rPr lang="en-US" dirty="0"/>
              <a:t>Anonymous Goroutine </a:t>
            </a:r>
            <a:r>
              <a:rPr lang="en-US"/>
              <a:t>Example Explanation</a:t>
            </a:r>
            <a:endParaRPr lang="en-US" dirty="0"/>
          </a:p>
          <a:p>
            <a:endParaRPr lang="en-US" dirty="0"/>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1000"/>
                                        <p:tgtEl>
                                          <p:spTgt spid="3">
                                            <p:txEl>
                                              <p:pRg st="3" end="3"/>
                                            </p:txEl>
                                          </p:spTgt>
                                        </p:tgtEl>
                                      </p:cBhvr>
                                    </p:animEffect>
                                    <p:anim calcmode="lin" valueType="num">
                                      <p:cBhvr>
                                        <p:cTn id="29"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Effect transition="in" filter="fade">
                                      <p:cBhvr>
                                        <p:cTn id="35" dur="1000"/>
                                        <p:tgtEl>
                                          <p:spTgt spid="3">
                                            <p:txEl>
                                              <p:pRg st="4" end="4"/>
                                            </p:txEl>
                                          </p:spTgt>
                                        </p:tgtEl>
                                      </p:cBhvr>
                                    </p:animEffect>
                                    <p:anim calcmode="lin" valueType="num">
                                      <p:cBhvr>
                                        <p:cTn id="36"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Learning Objectives</a:t>
            </a:r>
          </a:p>
        </p:txBody>
      </p:sp>
      <p:sp>
        <p:nvSpPr>
          <p:cNvPr id="6" name="Content Placeholder 5"/>
          <p:cNvSpPr>
            <a:spLocks noGrp="1"/>
          </p:cNvSpPr>
          <p:nvPr>
            <p:ph idx="1"/>
          </p:nvPr>
        </p:nvSpPr>
        <p:spPr/>
        <p:txBody>
          <a:bodyPr/>
          <a:lstStyle/>
          <a:p>
            <a:pPr marL="179705" indent="0">
              <a:buNone/>
            </a:pPr>
            <a:r>
              <a:rPr lang="en-US" dirty="0"/>
              <a:t>By the end of this lesson, you will be able to:</a:t>
            </a:r>
          </a:p>
          <a:p>
            <a:r>
              <a:rPr lang="en-US" dirty="0"/>
              <a:t>Understand the concept of anonymous goroutines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1000"/>
                                        <p:tgtEl>
                                          <p:spTgt spid="6">
                                            <p:txEl>
                                              <p:pRg st="0" end="0"/>
                                            </p:txEl>
                                          </p:spTgt>
                                        </p:tgtEl>
                                      </p:cBhvr>
                                    </p:animEffect>
                                    <p:anim calcmode="lin" valueType="num">
                                      <p:cBhvr>
                                        <p:cTn id="8"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6">
                                            <p:txEl>
                                              <p:pRg st="1" end="1"/>
                                            </p:txEl>
                                          </p:spTgt>
                                        </p:tgtEl>
                                        <p:attrNameLst>
                                          <p:attrName>style.visibility</p:attrName>
                                        </p:attrNameLst>
                                      </p:cBhvr>
                                      <p:to>
                                        <p:strVal val="visible"/>
                                      </p:to>
                                    </p:set>
                                    <p:animEffect transition="in" filter="fade">
                                      <p:cBhvr>
                                        <p:cTn id="14" dur="1000"/>
                                        <p:tgtEl>
                                          <p:spTgt spid="6">
                                            <p:txEl>
                                              <p:pRg st="1" end="1"/>
                                            </p:txEl>
                                          </p:spTgt>
                                        </p:tgtEl>
                                      </p:cBhvr>
                                    </p:animEffect>
                                    <p:anim calcmode="lin" valueType="num">
                                      <p:cBhvr>
                                        <p:cTn id="15" dur="1000" fill="hold"/>
                                        <p:tgtEl>
                                          <p:spTgt spid="6">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6">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257300" y="2565400"/>
            <a:ext cx="15773400" cy="4279900"/>
          </a:xfrm>
        </p:spPr>
        <p:txBody>
          <a:bodyPr/>
          <a:lstStyle/>
          <a:p>
            <a:r>
              <a:rPr lang="en-US" dirty="0">
                <a:solidFill>
                  <a:srgbClr val="1155CC"/>
                </a:solidFill>
              </a:rPr>
              <a:t>Anonymous Goroutines</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 to Anonymous Goroutines </a:t>
            </a:r>
          </a:p>
        </p:txBody>
      </p:sp>
      <p:sp>
        <p:nvSpPr>
          <p:cNvPr id="4" name="Rectangle: Rounded Corners 3"/>
          <p:cNvSpPr/>
          <p:nvPr/>
        </p:nvSpPr>
        <p:spPr bwMode="auto">
          <a:xfrm>
            <a:off x="607218" y="2424440"/>
            <a:ext cx="13152325" cy="5439707"/>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An anonymous goroutine in Go is a goroutine that is created without giving it a specific name or identifier.</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You define and start it directly in place using a function literal (also known as an anonymous function).</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You can create an anonymous Goroutine simply by using </a:t>
            </a:r>
            <a:r>
              <a:rPr lang="en-US" sz="2400" b="1" dirty="0">
                <a:solidFill>
                  <a:schemeClr val="tx1">
                    <a:lumMod val="65000"/>
                    <a:lumOff val="35000"/>
                  </a:schemeClr>
                </a:solidFill>
                <a:latin typeface="Arial" panose="020B0604020202020204" pitchFamily="34" charset="0"/>
                <a:cs typeface="Arial" panose="020B0604020202020204" pitchFamily="34" charset="0"/>
              </a:rPr>
              <a:t>go</a:t>
            </a:r>
            <a:r>
              <a:rPr lang="en-US" sz="2400" dirty="0">
                <a:solidFill>
                  <a:schemeClr val="tx1">
                    <a:lumMod val="65000"/>
                    <a:lumOff val="35000"/>
                  </a:schemeClr>
                </a:solidFill>
                <a:latin typeface="Arial" panose="020B0604020202020204" pitchFamily="34" charset="0"/>
                <a:cs typeface="Arial" panose="020B0604020202020204" pitchFamily="34" charset="0"/>
              </a:rPr>
              <a:t> keyword as a prefix of the function.</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Anonymous goroutines are commonly used for short-lived concurrent tasks where there's no need to name the goroutine.</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They are a convenient way to introduce concurrency without having to declare and name a separate function for the task.</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039686-482B-CDC9-C7B2-43199A658B44}"/>
              </a:ext>
            </a:extLst>
          </p:cNvPr>
          <p:cNvSpPr>
            <a:spLocks noGrp="1"/>
          </p:cNvSpPr>
          <p:nvPr>
            <p:ph type="title"/>
          </p:nvPr>
        </p:nvSpPr>
        <p:spPr/>
        <p:txBody>
          <a:bodyPr>
            <a:normAutofit/>
          </a:bodyPr>
          <a:lstStyle/>
          <a:p>
            <a:r>
              <a:rPr lang="en-US" dirty="0"/>
              <a:t>Characteristics of Anonymous Goroutines</a:t>
            </a:r>
            <a:endParaRPr lang="en-IN" dirty="0"/>
          </a:p>
        </p:txBody>
      </p:sp>
      <p:sp>
        <p:nvSpPr>
          <p:cNvPr id="11" name="TextBox 10">
            <a:extLst>
              <a:ext uri="{FF2B5EF4-FFF2-40B4-BE49-F238E27FC236}">
                <a16:creationId xmlns:a16="http://schemas.microsoft.com/office/drawing/2014/main" id="{EE6582F7-3544-A955-D6E1-7F9104841980}"/>
              </a:ext>
            </a:extLst>
          </p:cNvPr>
          <p:cNvSpPr txBox="1"/>
          <p:nvPr/>
        </p:nvSpPr>
        <p:spPr>
          <a:xfrm>
            <a:off x="11959236" y="6456870"/>
            <a:ext cx="5127019" cy="2308324"/>
          </a:xfrm>
          <a:prstGeom prst="rect">
            <a:avLst/>
          </a:prstGeom>
          <a:noFill/>
        </p:spPr>
        <p:txBody>
          <a:bodyPr wrap="square" lIns="0" rIns="0" rtlCol="0" anchor="b">
            <a:spAutoFit/>
          </a:bodyPr>
          <a:lstStyle/>
          <a:p>
            <a:r>
              <a:rPr lang="en-US" sz="2400" noProof="1">
                <a:solidFill>
                  <a:schemeClr val="accent4">
                    <a:lumMod val="75000"/>
                  </a:schemeClr>
                </a:solidFill>
                <a:latin typeface="Arial" panose="020B0604020202020204" pitchFamily="34" charset="0"/>
                <a:cs typeface="Arial" panose="020B0604020202020204" pitchFamily="34" charset="0"/>
              </a:rPr>
              <a:t>Variables and values within the scope of an anonymous goroutine are captured and used by the goroutine. This allows for data sharing but can also lead to data races if not handled properly.</a:t>
            </a:r>
          </a:p>
        </p:txBody>
      </p:sp>
      <p:sp>
        <p:nvSpPr>
          <p:cNvPr id="14" name="TextBox 13">
            <a:extLst>
              <a:ext uri="{FF2B5EF4-FFF2-40B4-BE49-F238E27FC236}">
                <a16:creationId xmlns:a16="http://schemas.microsoft.com/office/drawing/2014/main" id="{C26809FF-FF25-84F0-C401-7F05FCD6CC98}"/>
              </a:ext>
            </a:extLst>
          </p:cNvPr>
          <p:cNvSpPr txBox="1"/>
          <p:nvPr/>
        </p:nvSpPr>
        <p:spPr>
          <a:xfrm>
            <a:off x="1103085" y="6826202"/>
            <a:ext cx="5127019" cy="1569660"/>
          </a:xfrm>
          <a:prstGeom prst="rect">
            <a:avLst/>
          </a:prstGeom>
          <a:noFill/>
        </p:spPr>
        <p:txBody>
          <a:bodyPr wrap="square" lIns="0" rIns="0" rtlCol="0" anchor="b">
            <a:spAutoFit/>
          </a:bodyPr>
          <a:lstStyle/>
          <a:p>
            <a:pPr algn="r"/>
            <a:r>
              <a:rPr lang="en-US" sz="2400" noProof="1">
                <a:solidFill>
                  <a:srgbClr val="70AD47"/>
                </a:solidFill>
                <a:latin typeface="Arial" panose="020B0604020202020204" pitchFamily="34" charset="0"/>
                <a:cs typeface="Arial" panose="020B0604020202020204" pitchFamily="34" charset="0"/>
              </a:rPr>
              <a:t>Anonymous goroutines have limited visibility because they are defined within the scope where they are created.</a:t>
            </a:r>
          </a:p>
        </p:txBody>
      </p:sp>
      <p:sp>
        <p:nvSpPr>
          <p:cNvPr id="17" name="TextBox 16">
            <a:extLst>
              <a:ext uri="{FF2B5EF4-FFF2-40B4-BE49-F238E27FC236}">
                <a16:creationId xmlns:a16="http://schemas.microsoft.com/office/drawing/2014/main" id="{1FD43169-74B9-E24B-F27D-1E72D56BB496}"/>
              </a:ext>
            </a:extLst>
          </p:cNvPr>
          <p:cNvSpPr txBox="1"/>
          <p:nvPr/>
        </p:nvSpPr>
        <p:spPr>
          <a:xfrm>
            <a:off x="11959236" y="2364497"/>
            <a:ext cx="4521735" cy="1200329"/>
          </a:xfrm>
          <a:prstGeom prst="rect">
            <a:avLst/>
          </a:prstGeom>
          <a:noFill/>
        </p:spPr>
        <p:txBody>
          <a:bodyPr wrap="square" lIns="0" rIns="0" rtlCol="0" anchor="b">
            <a:spAutoFit/>
          </a:bodyPr>
          <a:lstStyle/>
          <a:p>
            <a:r>
              <a:rPr lang="en-US" sz="2400" noProof="1">
                <a:solidFill>
                  <a:srgbClr val="8497B0"/>
                </a:solidFill>
                <a:latin typeface="Arial" panose="020B0604020202020204" pitchFamily="34" charset="0"/>
                <a:cs typeface="Arial" panose="020B0604020202020204" pitchFamily="34" charset="0"/>
              </a:rPr>
              <a:t>Anonymous goroutines start asynchronously, meaning they don't block the calling code.</a:t>
            </a:r>
          </a:p>
        </p:txBody>
      </p:sp>
      <p:sp>
        <p:nvSpPr>
          <p:cNvPr id="20" name="TextBox 19">
            <a:extLst>
              <a:ext uri="{FF2B5EF4-FFF2-40B4-BE49-F238E27FC236}">
                <a16:creationId xmlns:a16="http://schemas.microsoft.com/office/drawing/2014/main" id="{EDEDAAF1-CAFE-AD6A-8A6F-753A32FE8B58}"/>
              </a:ext>
            </a:extLst>
          </p:cNvPr>
          <p:cNvSpPr txBox="1"/>
          <p:nvPr/>
        </p:nvSpPr>
        <p:spPr>
          <a:xfrm>
            <a:off x="1103085" y="2247644"/>
            <a:ext cx="4972631" cy="1938992"/>
          </a:xfrm>
          <a:prstGeom prst="rect">
            <a:avLst/>
          </a:prstGeom>
          <a:noFill/>
        </p:spPr>
        <p:txBody>
          <a:bodyPr wrap="square" lIns="0" rIns="0" rtlCol="0" anchor="b">
            <a:spAutoFit/>
          </a:bodyPr>
          <a:lstStyle/>
          <a:p>
            <a:pPr algn="r"/>
            <a:r>
              <a:rPr lang="en-US" sz="2400" noProof="1">
                <a:solidFill>
                  <a:srgbClr val="ED7D31"/>
                </a:solidFill>
                <a:latin typeface="Arial" panose="020B0604020202020204" pitchFamily="34" charset="0"/>
                <a:cs typeface="Arial" panose="020B0604020202020204" pitchFamily="34" charset="0"/>
              </a:rPr>
              <a:t>You can create anonymous goroutines whenever and wherever needed within your code. This allows for dynamic and on-the-fly concurrency.</a:t>
            </a:r>
          </a:p>
        </p:txBody>
      </p:sp>
      <p:grpSp>
        <p:nvGrpSpPr>
          <p:cNvPr id="28" name="Group 27">
            <a:extLst>
              <a:ext uri="{FF2B5EF4-FFF2-40B4-BE49-F238E27FC236}">
                <a16:creationId xmlns:a16="http://schemas.microsoft.com/office/drawing/2014/main" id="{F7BDF49A-BA11-17C5-D9C8-411EA82228B2}"/>
              </a:ext>
            </a:extLst>
          </p:cNvPr>
          <p:cNvGrpSpPr/>
          <p:nvPr/>
        </p:nvGrpSpPr>
        <p:grpSpPr>
          <a:xfrm>
            <a:off x="9071646" y="2532567"/>
            <a:ext cx="2406242" cy="2552453"/>
            <a:chOff x="9203984" y="2532567"/>
            <a:chExt cx="2406242" cy="2552453"/>
          </a:xfrm>
        </p:grpSpPr>
        <p:sp>
          <p:nvSpPr>
            <p:cNvPr id="7" name="Freeform: Shape 6">
              <a:extLst>
                <a:ext uri="{FF2B5EF4-FFF2-40B4-BE49-F238E27FC236}">
                  <a16:creationId xmlns:a16="http://schemas.microsoft.com/office/drawing/2014/main" id="{ACF38F19-6836-C7FB-4FDC-809A79A90E57}"/>
                </a:ext>
              </a:extLst>
            </p:cNvPr>
            <p:cNvSpPr/>
            <p:nvPr/>
          </p:nvSpPr>
          <p:spPr>
            <a:xfrm>
              <a:off x="9203984" y="2532567"/>
              <a:ext cx="2406242" cy="2552453"/>
            </a:xfrm>
            <a:custGeom>
              <a:avLst/>
              <a:gdLst>
                <a:gd name="connsiteX0" fmla="*/ 1354156 w 1862213"/>
                <a:gd name="connsiteY0" fmla="*/ 1883 h 1861985"/>
                <a:gd name="connsiteX1" fmla="*/ 1699708 w 1862213"/>
                <a:gd name="connsiteY1" fmla="*/ 162277 h 1861985"/>
                <a:gd name="connsiteX2" fmla="*/ 1575469 w 1862213"/>
                <a:gd name="connsiteY2" fmla="*/ 1039841 h 1861985"/>
                <a:gd name="connsiteX3" fmla="*/ 1057246 w 1862213"/>
                <a:gd name="connsiteY3" fmla="*/ 1326003 h 1861985"/>
                <a:gd name="connsiteX4" fmla="*/ 102823 w 1862213"/>
                <a:gd name="connsiteY4" fmla="*/ 1853069 h 1861985"/>
                <a:gd name="connsiteX5" fmla="*/ 8917 w 1862213"/>
                <a:gd name="connsiteY5" fmla="*/ 1759163 h 1861985"/>
                <a:gd name="connsiteX6" fmla="*/ 535983 w 1862213"/>
                <a:gd name="connsiteY6" fmla="*/ 804739 h 1861985"/>
                <a:gd name="connsiteX7" fmla="*/ 822145 w 1862213"/>
                <a:gd name="connsiteY7" fmla="*/ 286516 h 1861985"/>
                <a:gd name="connsiteX8" fmla="*/ 1354156 w 1862213"/>
                <a:gd name="connsiteY8" fmla="*/ 1883 h 1861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2213" h="1861985">
                  <a:moveTo>
                    <a:pt x="1354156" y="1883"/>
                  </a:moveTo>
                  <a:cubicBezTo>
                    <a:pt x="1478858" y="12149"/>
                    <a:pt x="1601729" y="64533"/>
                    <a:pt x="1699708" y="162277"/>
                  </a:cubicBezTo>
                  <a:cubicBezTo>
                    <a:pt x="1960672" y="423242"/>
                    <a:pt x="1898760" y="861526"/>
                    <a:pt x="1575469" y="1039841"/>
                  </a:cubicBezTo>
                  <a:lnTo>
                    <a:pt x="1057246" y="1326003"/>
                  </a:lnTo>
                  <a:lnTo>
                    <a:pt x="102823" y="1853069"/>
                  </a:lnTo>
                  <a:cubicBezTo>
                    <a:pt x="42257" y="1886436"/>
                    <a:pt x="-24451" y="1819729"/>
                    <a:pt x="8917" y="1759163"/>
                  </a:cubicBezTo>
                  <a:lnTo>
                    <a:pt x="535983" y="804739"/>
                  </a:lnTo>
                  <a:lnTo>
                    <a:pt x="822145" y="286516"/>
                  </a:lnTo>
                  <a:cubicBezTo>
                    <a:pt x="933396" y="84655"/>
                    <a:pt x="1146320" y="-15227"/>
                    <a:pt x="1354156" y="1883"/>
                  </a:cubicBezTo>
                  <a:close/>
                </a:path>
              </a:pathLst>
            </a:custGeom>
            <a:solidFill>
              <a:schemeClr val="tx2">
                <a:lumMod val="60000"/>
                <a:lumOff val="40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2" name="Graphic 21" descr="Users">
              <a:extLst>
                <a:ext uri="{FF2B5EF4-FFF2-40B4-BE49-F238E27FC236}">
                  <a16:creationId xmlns:a16="http://schemas.microsoft.com/office/drawing/2014/main" id="{255E0896-12D9-5987-C646-D48F06C9050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500994" y="2693248"/>
              <a:ext cx="945227" cy="1002785"/>
            </a:xfrm>
            <a:prstGeom prst="rect">
              <a:avLst/>
            </a:prstGeom>
          </p:spPr>
        </p:pic>
      </p:grpSp>
      <p:grpSp>
        <p:nvGrpSpPr>
          <p:cNvPr id="30" name="Group 29">
            <a:extLst>
              <a:ext uri="{FF2B5EF4-FFF2-40B4-BE49-F238E27FC236}">
                <a16:creationId xmlns:a16="http://schemas.microsoft.com/office/drawing/2014/main" id="{2F0C3121-6727-C5D0-9781-2F7AE2F4BE3B}"/>
              </a:ext>
            </a:extLst>
          </p:cNvPr>
          <p:cNvGrpSpPr/>
          <p:nvPr/>
        </p:nvGrpSpPr>
        <p:grpSpPr>
          <a:xfrm>
            <a:off x="9071646" y="5245701"/>
            <a:ext cx="2406241" cy="2552763"/>
            <a:chOff x="9203984" y="5203568"/>
            <a:chExt cx="2406241" cy="2552763"/>
          </a:xfrm>
        </p:grpSpPr>
        <p:sp>
          <p:nvSpPr>
            <p:cNvPr id="8" name="Freeform: Shape 7">
              <a:extLst>
                <a:ext uri="{FF2B5EF4-FFF2-40B4-BE49-F238E27FC236}">
                  <a16:creationId xmlns:a16="http://schemas.microsoft.com/office/drawing/2014/main" id="{786B2404-24F7-49B4-DD00-4B5CB3DF8AD3}"/>
                </a:ext>
              </a:extLst>
            </p:cNvPr>
            <p:cNvSpPr/>
            <p:nvPr/>
          </p:nvSpPr>
          <p:spPr>
            <a:xfrm>
              <a:off x="9203984" y="5203568"/>
              <a:ext cx="2406241" cy="2552763"/>
            </a:xfrm>
            <a:custGeom>
              <a:avLst/>
              <a:gdLst>
                <a:gd name="connsiteX0" fmla="*/ 80030 w 1862212"/>
                <a:gd name="connsiteY0" fmla="*/ 887 h 1862211"/>
                <a:gd name="connsiteX1" fmla="*/ 102823 w 1862212"/>
                <a:gd name="connsiteY1" fmla="*/ 8916 h 1862211"/>
                <a:gd name="connsiteX2" fmla="*/ 1057246 w 1862212"/>
                <a:gd name="connsiteY2" fmla="*/ 535981 h 1862211"/>
                <a:gd name="connsiteX3" fmla="*/ 1575468 w 1862212"/>
                <a:gd name="connsiteY3" fmla="*/ 822143 h 1862211"/>
                <a:gd name="connsiteX4" fmla="*/ 1699706 w 1862212"/>
                <a:gd name="connsiteY4" fmla="*/ 1699705 h 1862211"/>
                <a:gd name="connsiteX5" fmla="*/ 822144 w 1862212"/>
                <a:gd name="connsiteY5" fmla="*/ 1575467 h 1862211"/>
                <a:gd name="connsiteX6" fmla="*/ 535982 w 1862212"/>
                <a:gd name="connsiteY6" fmla="*/ 1057245 h 1862211"/>
                <a:gd name="connsiteX7" fmla="*/ 8917 w 1862212"/>
                <a:gd name="connsiteY7" fmla="*/ 102822 h 1862211"/>
                <a:gd name="connsiteX8" fmla="*/ 80030 w 1862212"/>
                <a:gd name="connsiteY8" fmla="*/ 887 h 1862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2212" h="1862211">
                  <a:moveTo>
                    <a:pt x="80030" y="887"/>
                  </a:moveTo>
                  <a:cubicBezTo>
                    <a:pt x="87586" y="2138"/>
                    <a:pt x="95252" y="4745"/>
                    <a:pt x="102823" y="8916"/>
                  </a:cubicBezTo>
                  <a:lnTo>
                    <a:pt x="1057246" y="535981"/>
                  </a:lnTo>
                  <a:lnTo>
                    <a:pt x="1575468" y="822143"/>
                  </a:lnTo>
                  <a:cubicBezTo>
                    <a:pt x="1898758" y="1000458"/>
                    <a:pt x="1960671" y="1438741"/>
                    <a:pt x="1699706" y="1699705"/>
                  </a:cubicBezTo>
                  <a:cubicBezTo>
                    <a:pt x="1438742" y="1960670"/>
                    <a:pt x="1000459" y="1898757"/>
                    <a:pt x="822144" y="1575467"/>
                  </a:cubicBezTo>
                  <a:lnTo>
                    <a:pt x="535982" y="1057245"/>
                  </a:lnTo>
                  <a:lnTo>
                    <a:pt x="8917" y="102822"/>
                  </a:lnTo>
                  <a:cubicBezTo>
                    <a:pt x="-20279" y="49827"/>
                    <a:pt x="27144" y="-7870"/>
                    <a:pt x="80030" y="887"/>
                  </a:cubicBezTo>
                  <a:close/>
                </a:path>
              </a:pathLst>
            </a:custGeom>
            <a:solidFill>
              <a:schemeClr val="accent4">
                <a:lumMod val="75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23" name="Graphic 22" descr="Puzzle">
              <a:extLst>
                <a:ext uri="{FF2B5EF4-FFF2-40B4-BE49-F238E27FC236}">
                  <a16:creationId xmlns:a16="http://schemas.microsoft.com/office/drawing/2014/main" id="{B2A75382-B2B3-0CF2-B9AD-8725073EB4D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500994" y="6582856"/>
              <a:ext cx="945227" cy="1002785"/>
            </a:xfrm>
            <a:prstGeom prst="rect">
              <a:avLst/>
            </a:prstGeom>
          </p:spPr>
        </p:pic>
      </p:grpSp>
      <p:grpSp>
        <p:nvGrpSpPr>
          <p:cNvPr id="29" name="Group 28">
            <a:extLst>
              <a:ext uri="{FF2B5EF4-FFF2-40B4-BE49-F238E27FC236}">
                <a16:creationId xmlns:a16="http://schemas.microsoft.com/office/drawing/2014/main" id="{36891C09-BC55-32D2-38C4-69F0AD19ADE3}"/>
              </a:ext>
            </a:extLst>
          </p:cNvPr>
          <p:cNvGrpSpPr/>
          <p:nvPr/>
        </p:nvGrpSpPr>
        <p:grpSpPr>
          <a:xfrm>
            <a:off x="6554343" y="5203568"/>
            <a:ext cx="2406242" cy="2552766"/>
            <a:chOff x="6686681" y="5203568"/>
            <a:chExt cx="2406242" cy="2552766"/>
          </a:xfrm>
        </p:grpSpPr>
        <p:sp>
          <p:nvSpPr>
            <p:cNvPr id="9" name="Freeform: Shape 8">
              <a:extLst>
                <a:ext uri="{FF2B5EF4-FFF2-40B4-BE49-F238E27FC236}">
                  <a16:creationId xmlns:a16="http://schemas.microsoft.com/office/drawing/2014/main" id="{82AE32A8-5CFE-6FF2-3DD8-ED4300C61EA9}"/>
                </a:ext>
              </a:extLst>
            </p:cNvPr>
            <p:cNvSpPr/>
            <p:nvPr/>
          </p:nvSpPr>
          <p:spPr>
            <a:xfrm>
              <a:off x="6686681" y="5203568"/>
              <a:ext cx="2406242" cy="2552766"/>
            </a:xfrm>
            <a:custGeom>
              <a:avLst/>
              <a:gdLst>
                <a:gd name="connsiteX0" fmla="*/ 1782184 w 1862213"/>
                <a:gd name="connsiteY0" fmla="*/ 888 h 1862213"/>
                <a:gd name="connsiteX1" fmla="*/ 1853297 w 1862213"/>
                <a:gd name="connsiteY1" fmla="*/ 102822 h 1862213"/>
                <a:gd name="connsiteX2" fmla="*/ 1326231 w 1862213"/>
                <a:gd name="connsiteY2" fmla="*/ 1057246 h 1862213"/>
                <a:gd name="connsiteX3" fmla="*/ 1040069 w 1862213"/>
                <a:gd name="connsiteY3" fmla="*/ 1575469 h 1862213"/>
                <a:gd name="connsiteX4" fmla="*/ 162506 w 1862213"/>
                <a:gd name="connsiteY4" fmla="*/ 1699708 h 1862213"/>
                <a:gd name="connsiteX5" fmla="*/ 286745 w 1862213"/>
                <a:gd name="connsiteY5" fmla="*/ 822145 h 1862213"/>
                <a:gd name="connsiteX6" fmla="*/ 804968 w 1862213"/>
                <a:gd name="connsiteY6" fmla="*/ 535983 h 1862213"/>
                <a:gd name="connsiteX7" fmla="*/ 1759391 w 1862213"/>
                <a:gd name="connsiteY7" fmla="*/ 8917 h 1862213"/>
                <a:gd name="connsiteX8" fmla="*/ 1782184 w 1862213"/>
                <a:gd name="connsiteY8" fmla="*/ 888 h 1862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2213" h="1862213">
                  <a:moveTo>
                    <a:pt x="1782184" y="888"/>
                  </a:moveTo>
                  <a:cubicBezTo>
                    <a:pt x="1835071" y="-7870"/>
                    <a:pt x="1882494" y="49827"/>
                    <a:pt x="1853297" y="102822"/>
                  </a:cubicBezTo>
                  <a:lnTo>
                    <a:pt x="1326231" y="1057246"/>
                  </a:lnTo>
                  <a:lnTo>
                    <a:pt x="1040069" y="1575469"/>
                  </a:lnTo>
                  <a:cubicBezTo>
                    <a:pt x="861754" y="1898759"/>
                    <a:pt x="423470" y="1960672"/>
                    <a:pt x="162506" y="1699708"/>
                  </a:cubicBezTo>
                  <a:cubicBezTo>
                    <a:pt x="-98458" y="1438744"/>
                    <a:pt x="-36546" y="1000460"/>
                    <a:pt x="286745" y="822145"/>
                  </a:cubicBezTo>
                  <a:lnTo>
                    <a:pt x="804968" y="535983"/>
                  </a:lnTo>
                  <a:lnTo>
                    <a:pt x="1759391" y="8917"/>
                  </a:lnTo>
                  <a:cubicBezTo>
                    <a:pt x="1766962" y="4746"/>
                    <a:pt x="1774629" y="2139"/>
                    <a:pt x="1782184" y="888"/>
                  </a:cubicBezTo>
                  <a:close/>
                </a:path>
              </a:pathLst>
            </a:custGeom>
            <a:solidFill>
              <a:schemeClr val="accent6"/>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4" name="Graphic 23" descr="Lightbulb">
              <a:extLst>
                <a:ext uri="{FF2B5EF4-FFF2-40B4-BE49-F238E27FC236}">
                  <a16:creationId xmlns:a16="http://schemas.microsoft.com/office/drawing/2014/main" id="{99F47A35-29C0-214F-83B8-0919B0F44BB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843792" y="6582856"/>
              <a:ext cx="945227" cy="1002785"/>
            </a:xfrm>
            <a:prstGeom prst="rect">
              <a:avLst/>
            </a:prstGeom>
          </p:spPr>
        </p:pic>
      </p:grpSp>
      <p:grpSp>
        <p:nvGrpSpPr>
          <p:cNvPr id="27" name="Group 26">
            <a:extLst>
              <a:ext uri="{FF2B5EF4-FFF2-40B4-BE49-F238E27FC236}">
                <a16:creationId xmlns:a16="http://schemas.microsoft.com/office/drawing/2014/main" id="{64D6EC8E-7BB9-8630-6043-5B7AECAD4721}"/>
              </a:ext>
            </a:extLst>
          </p:cNvPr>
          <p:cNvGrpSpPr/>
          <p:nvPr/>
        </p:nvGrpSpPr>
        <p:grpSpPr>
          <a:xfrm>
            <a:off x="6554311" y="2532254"/>
            <a:ext cx="2406274" cy="2552766"/>
            <a:chOff x="6686649" y="2532254"/>
            <a:chExt cx="2406274" cy="2552766"/>
          </a:xfrm>
        </p:grpSpPr>
        <p:sp>
          <p:nvSpPr>
            <p:cNvPr id="6" name="Freeform: Shape 5">
              <a:extLst>
                <a:ext uri="{FF2B5EF4-FFF2-40B4-BE49-F238E27FC236}">
                  <a16:creationId xmlns:a16="http://schemas.microsoft.com/office/drawing/2014/main" id="{6CA77AA1-4B96-2643-DF92-F283A500AFBD}"/>
                </a:ext>
              </a:extLst>
            </p:cNvPr>
            <p:cNvSpPr/>
            <p:nvPr/>
          </p:nvSpPr>
          <p:spPr>
            <a:xfrm>
              <a:off x="6686649" y="2532254"/>
              <a:ext cx="2406274" cy="2552766"/>
            </a:xfrm>
            <a:custGeom>
              <a:avLst/>
              <a:gdLst>
                <a:gd name="connsiteX0" fmla="*/ 507866 w 1862238"/>
                <a:gd name="connsiteY0" fmla="*/ 1892 h 1862213"/>
                <a:gd name="connsiteX1" fmla="*/ 1040098 w 1862238"/>
                <a:gd name="connsiteY1" fmla="*/ 286744 h 1862213"/>
                <a:gd name="connsiteX2" fmla="*/ 1326259 w 1862238"/>
                <a:gd name="connsiteY2" fmla="*/ 804967 h 1862213"/>
                <a:gd name="connsiteX3" fmla="*/ 1853322 w 1862238"/>
                <a:gd name="connsiteY3" fmla="*/ 1759391 h 1862213"/>
                <a:gd name="connsiteX4" fmla="*/ 1759416 w 1862238"/>
                <a:gd name="connsiteY4" fmla="*/ 1853297 h 1862213"/>
                <a:gd name="connsiteX5" fmla="*/ 804659 w 1862238"/>
                <a:gd name="connsiteY5" fmla="*/ 1326567 h 1862213"/>
                <a:gd name="connsiteX6" fmla="*/ 286436 w 1862238"/>
                <a:gd name="connsiteY6" fmla="*/ 1040406 h 1862213"/>
                <a:gd name="connsiteX7" fmla="*/ 162533 w 1862238"/>
                <a:gd name="connsiteY7" fmla="*/ 162508 h 1862213"/>
                <a:gd name="connsiteX8" fmla="*/ 507866 w 1862238"/>
                <a:gd name="connsiteY8" fmla="*/ 1892 h 1862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2238" h="1862213">
                  <a:moveTo>
                    <a:pt x="507866" y="1892"/>
                  </a:moveTo>
                  <a:cubicBezTo>
                    <a:pt x="715655" y="-15268"/>
                    <a:pt x="928652" y="84687"/>
                    <a:pt x="1040098" y="286744"/>
                  </a:cubicBezTo>
                  <a:lnTo>
                    <a:pt x="1326259" y="804967"/>
                  </a:lnTo>
                  <a:lnTo>
                    <a:pt x="1853322" y="1759391"/>
                  </a:lnTo>
                  <a:cubicBezTo>
                    <a:pt x="1886690" y="1819957"/>
                    <a:pt x="1819982" y="1886665"/>
                    <a:pt x="1759416" y="1853297"/>
                  </a:cubicBezTo>
                  <a:lnTo>
                    <a:pt x="804659" y="1326567"/>
                  </a:lnTo>
                  <a:lnTo>
                    <a:pt x="286436" y="1040406"/>
                  </a:lnTo>
                  <a:cubicBezTo>
                    <a:pt x="-36522" y="861759"/>
                    <a:pt x="-98433" y="423474"/>
                    <a:pt x="162533" y="162508"/>
                  </a:cubicBezTo>
                  <a:cubicBezTo>
                    <a:pt x="260395" y="64646"/>
                    <a:pt x="383193" y="12188"/>
                    <a:pt x="507866" y="1892"/>
                  </a:cubicBezTo>
                  <a:close/>
                </a:path>
              </a:pathLst>
            </a:custGeom>
            <a:solidFill>
              <a:schemeClr val="accent2"/>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5" name="Graphic 24" descr="Rocket">
              <a:extLst>
                <a:ext uri="{FF2B5EF4-FFF2-40B4-BE49-F238E27FC236}">
                  <a16:creationId xmlns:a16="http://schemas.microsoft.com/office/drawing/2014/main" id="{24D34412-42E9-2AEE-EB26-4F4656E3C21F}"/>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6843792" y="2700819"/>
              <a:ext cx="945227" cy="1002785"/>
            </a:xfrm>
            <a:prstGeom prst="rect">
              <a:avLst/>
            </a:prstGeom>
          </p:spPr>
        </p:pic>
      </p:grpSp>
    </p:spTree>
    <p:extLst>
      <p:ext uri="{BB962C8B-B14F-4D97-AF65-F5344CB8AC3E}">
        <p14:creationId xmlns:p14="http://schemas.microsoft.com/office/powerpoint/2010/main" val="35680615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1000"/>
                                        <p:tgtEl>
                                          <p:spTgt spid="14"/>
                                        </p:tgtEl>
                                      </p:cBhvr>
                                    </p:animEffect>
                                    <p:anim calcmode="lin" valueType="num">
                                      <p:cBhvr>
                                        <p:cTn id="13" dur="1000" fill="hold"/>
                                        <p:tgtEl>
                                          <p:spTgt spid="14"/>
                                        </p:tgtEl>
                                        <p:attrNameLst>
                                          <p:attrName>ppt_x</p:attrName>
                                        </p:attrNameLst>
                                      </p:cBhvr>
                                      <p:tavLst>
                                        <p:tav tm="0">
                                          <p:val>
                                            <p:strVal val="#ppt_x"/>
                                          </p:val>
                                        </p:tav>
                                        <p:tav tm="100000">
                                          <p:val>
                                            <p:strVal val="#ppt_x"/>
                                          </p:val>
                                        </p:tav>
                                      </p:tavLst>
                                    </p:anim>
                                    <p:anim calcmode="lin" valueType="num">
                                      <p:cBhvr>
                                        <p:cTn id="14" dur="1000" fill="hold"/>
                                        <p:tgtEl>
                                          <p:spTgt spid="14"/>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fade">
                                      <p:cBhvr>
                                        <p:cTn id="17" dur="1000"/>
                                        <p:tgtEl>
                                          <p:spTgt spid="17"/>
                                        </p:tgtEl>
                                      </p:cBhvr>
                                    </p:animEffect>
                                    <p:anim calcmode="lin" valueType="num">
                                      <p:cBhvr>
                                        <p:cTn id="18" dur="1000" fill="hold"/>
                                        <p:tgtEl>
                                          <p:spTgt spid="17"/>
                                        </p:tgtEl>
                                        <p:attrNameLst>
                                          <p:attrName>ppt_x</p:attrName>
                                        </p:attrNameLst>
                                      </p:cBhvr>
                                      <p:tavLst>
                                        <p:tav tm="0">
                                          <p:val>
                                            <p:strVal val="#ppt_x"/>
                                          </p:val>
                                        </p:tav>
                                        <p:tav tm="100000">
                                          <p:val>
                                            <p:strVal val="#ppt_x"/>
                                          </p:val>
                                        </p:tav>
                                      </p:tavLst>
                                    </p:anim>
                                    <p:anim calcmode="lin" valueType="num">
                                      <p:cBhvr>
                                        <p:cTn id="19" dur="1000" fill="hold"/>
                                        <p:tgtEl>
                                          <p:spTgt spid="17"/>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fade">
                                      <p:cBhvr>
                                        <p:cTn id="22" dur="1000"/>
                                        <p:tgtEl>
                                          <p:spTgt spid="20"/>
                                        </p:tgtEl>
                                      </p:cBhvr>
                                    </p:animEffect>
                                    <p:anim calcmode="lin" valueType="num">
                                      <p:cBhvr>
                                        <p:cTn id="23" dur="1000" fill="hold"/>
                                        <p:tgtEl>
                                          <p:spTgt spid="20"/>
                                        </p:tgtEl>
                                        <p:attrNameLst>
                                          <p:attrName>ppt_x</p:attrName>
                                        </p:attrNameLst>
                                      </p:cBhvr>
                                      <p:tavLst>
                                        <p:tav tm="0">
                                          <p:val>
                                            <p:strVal val="#ppt_x"/>
                                          </p:val>
                                        </p:tav>
                                        <p:tav tm="100000">
                                          <p:val>
                                            <p:strVal val="#ppt_x"/>
                                          </p:val>
                                        </p:tav>
                                      </p:tavLst>
                                    </p:anim>
                                    <p:anim calcmode="lin" valueType="num">
                                      <p:cBhvr>
                                        <p:cTn id="24" dur="1000" fill="hold"/>
                                        <p:tgtEl>
                                          <p:spTgt spid="20"/>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28"/>
                                        </p:tgtEl>
                                        <p:attrNameLst>
                                          <p:attrName>style.visibility</p:attrName>
                                        </p:attrNameLst>
                                      </p:cBhvr>
                                      <p:to>
                                        <p:strVal val="visible"/>
                                      </p:to>
                                    </p:set>
                                    <p:animEffect transition="in" filter="fade">
                                      <p:cBhvr>
                                        <p:cTn id="27" dur="1000"/>
                                        <p:tgtEl>
                                          <p:spTgt spid="28"/>
                                        </p:tgtEl>
                                      </p:cBhvr>
                                    </p:animEffect>
                                    <p:anim calcmode="lin" valueType="num">
                                      <p:cBhvr>
                                        <p:cTn id="28" dur="1000" fill="hold"/>
                                        <p:tgtEl>
                                          <p:spTgt spid="28"/>
                                        </p:tgtEl>
                                        <p:attrNameLst>
                                          <p:attrName>ppt_x</p:attrName>
                                        </p:attrNameLst>
                                      </p:cBhvr>
                                      <p:tavLst>
                                        <p:tav tm="0">
                                          <p:val>
                                            <p:strVal val="#ppt_x"/>
                                          </p:val>
                                        </p:tav>
                                        <p:tav tm="100000">
                                          <p:val>
                                            <p:strVal val="#ppt_x"/>
                                          </p:val>
                                        </p:tav>
                                      </p:tavLst>
                                    </p:anim>
                                    <p:anim calcmode="lin" valueType="num">
                                      <p:cBhvr>
                                        <p:cTn id="29" dur="1000" fill="hold"/>
                                        <p:tgtEl>
                                          <p:spTgt spid="28"/>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30"/>
                                        </p:tgtEl>
                                        <p:attrNameLst>
                                          <p:attrName>style.visibility</p:attrName>
                                        </p:attrNameLst>
                                      </p:cBhvr>
                                      <p:to>
                                        <p:strVal val="visible"/>
                                      </p:to>
                                    </p:set>
                                    <p:animEffect transition="in" filter="fade">
                                      <p:cBhvr>
                                        <p:cTn id="32" dur="1000"/>
                                        <p:tgtEl>
                                          <p:spTgt spid="30"/>
                                        </p:tgtEl>
                                      </p:cBhvr>
                                    </p:animEffect>
                                    <p:anim calcmode="lin" valueType="num">
                                      <p:cBhvr>
                                        <p:cTn id="33" dur="1000" fill="hold"/>
                                        <p:tgtEl>
                                          <p:spTgt spid="30"/>
                                        </p:tgtEl>
                                        <p:attrNameLst>
                                          <p:attrName>ppt_x</p:attrName>
                                        </p:attrNameLst>
                                      </p:cBhvr>
                                      <p:tavLst>
                                        <p:tav tm="0">
                                          <p:val>
                                            <p:strVal val="#ppt_x"/>
                                          </p:val>
                                        </p:tav>
                                        <p:tav tm="100000">
                                          <p:val>
                                            <p:strVal val="#ppt_x"/>
                                          </p:val>
                                        </p:tav>
                                      </p:tavLst>
                                    </p:anim>
                                    <p:anim calcmode="lin" valueType="num">
                                      <p:cBhvr>
                                        <p:cTn id="34" dur="1000" fill="hold"/>
                                        <p:tgtEl>
                                          <p:spTgt spid="30"/>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29"/>
                                        </p:tgtEl>
                                        <p:attrNameLst>
                                          <p:attrName>style.visibility</p:attrName>
                                        </p:attrNameLst>
                                      </p:cBhvr>
                                      <p:to>
                                        <p:strVal val="visible"/>
                                      </p:to>
                                    </p:set>
                                    <p:animEffect transition="in" filter="fade">
                                      <p:cBhvr>
                                        <p:cTn id="37" dur="1000"/>
                                        <p:tgtEl>
                                          <p:spTgt spid="29"/>
                                        </p:tgtEl>
                                      </p:cBhvr>
                                    </p:animEffect>
                                    <p:anim calcmode="lin" valueType="num">
                                      <p:cBhvr>
                                        <p:cTn id="38" dur="1000" fill="hold"/>
                                        <p:tgtEl>
                                          <p:spTgt spid="29"/>
                                        </p:tgtEl>
                                        <p:attrNameLst>
                                          <p:attrName>ppt_x</p:attrName>
                                        </p:attrNameLst>
                                      </p:cBhvr>
                                      <p:tavLst>
                                        <p:tav tm="0">
                                          <p:val>
                                            <p:strVal val="#ppt_x"/>
                                          </p:val>
                                        </p:tav>
                                        <p:tav tm="100000">
                                          <p:val>
                                            <p:strVal val="#ppt_x"/>
                                          </p:val>
                                        </p:tav>
                                      </p:tavLst>
                                    </p:anim>
                                    <p:anim calcmode="lin" valueType="num">
                                      <p:cBhvr>
                                        <p:cTn id="39" dur="1000" fill="hold"/>
                                        <p:tgtEl>
                                          <p:spTgt spid="29"/>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27"/>
                                        </p:tgtEl>
                                        <p:attrNameLst>
                                          <p:attrName>style.visibility</p:attrName>
                                        </p:attrNameLst>
                                      </p:cBhvr>
                                      <p:to>
                                        <p:strVal val="visible"/>
                                      </p:to>
                                    </p:set>
                                    <p:animEffect transition="in" filter="fade">
                                      <p:cBhvr>
                                        <p:cTn id="42" dur="1000"/>
                                        <p:tgtEl>
                                          <p:spTgt spid="27"/>
                                        </p:tgtEl>
                                      </p:cBhvr>
                                    </p:animEffect>
                                    <p:anim calcmode="lin" valueType="num">
                                      <p:cBhvr>
                                        <p:cTn id="43" dur="1000" fill="hold"/>
                                        <p:tgtEl>
                                          <p:spTgt spid="27"/>
                                        </p:tgtEl>
                                        <p:attrNameLst>
                                          <p:attrName>ppt_x</p:attrName>
                                        </p:attrNameLst>
                                      </p:cBhvr>
                                      <p:tavLst>
                                        <p:tav tm="0">
                                          <p:val>
                                            <p:strVal val="#ppt_x"/>
                                          </p:val>
                                        </p:tav>
                                        <p:tav tm="100000">
                                          <p:val>
                                            <p:strVal val="#ppt_x"/>
                                          </p:val>
                                        </p:tav>
                                      </p:tavLst>
                                    </p:anim>
                                    <p:anim calcmode="lin" valueType="num">
                                      <p:cBhvr>
                                        <p:cTn id="44"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4" grpId="0"/>
      <p:bldP spid="17" grpId="0"/>
      <p:bldP spid="2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039686-482B-CDC9-C7B2-43199A658B44}"/>
              </a:ext>
            </a:extLst>
          </p:cNvPr>
          <p:cNvSpPr>
            <a:spLocks noGrp="1"/>
          </p:cNvSpPr>
          <p:nvPr>
            <p:ph type="title"/>
          </p:nvPr>
        </p:nvSpPr>
        <p:spPr/>
        <p:txBody>
          <a:bodyPr>
            <a:normAutofit/>
          </a:bodyPr>
          <a:lstStyle/>
          <a:p>
            <a:r>
              <a:rPr lang="en-US" dirty="0"/>
              <a:t>Characteristics of Anonymous Goroutines (contd.)</a:t>
            </a:r>
            <a:endParaRPr lang="en-IN" dirty="0"/>
          </a:p>
        </p:txBody>
      </p:sp>
      <p:sp>
        <p:nvSpPr>
          <p:cNvPr id="11" name="TextBox 10">
            <a:extLst>
              <a:ext uri="{FF2B5EF4-FFF2-40B4-BE49-F238E27FC236}">
                <a16:creationId xmlns:a16="http://schemas.microsoft.com/office/drawing/2014/main" id="{EE6582F7-3544-A955-D6E1-7F9104841980}"/>
              </a:ext>
            </a:extLst>
          </p:cNvPr>
          <p:cNvSpPr txBox="1"/>
          <p:nvPr/>
        </p:nvSpPr>
        <p:spPr>
          <a:xfrm>
            <a:off x="11959236" y="7170705"/>
            <a:ext cx="5127019" cy="830997"/>
          </a:xfrm>
          <a:prstGeom prst="rect">
            <a:avLst/>
          </a:prstGeom>
          <a:noFill/>
        </p:spPr>
        <p:txBody>
          <a:bodyPr wrap="square" lIns="0" rIns="0" rtlCol="0" anchor="b">
            <a:spAutoFit/>
          </a:bodyPr>
          <a:lstStyle/>
          <a:p>
            <a:r>
              <a:rPr lang="en-US" sz="2400" noProof="1">
                <a:solidFill>
                  <a:schemeClr val="accent4">
                    <a:lumMod val="75000"/>
                  </a:schemeClr>
                </a:solidFill>
                <a:latin typeface="Arial" panose="020B0604020202020204" pitchFamily="34" charset="0"/>
                <a:cs typeface="Arial" panose="020B0604020202020204" pitchFamily="34" charset="0"/>
              </a:rPr>
              <a:t>Anonymous goroutines do not have a specific name or identifier</a:t>
            </a:r>
          </a:p>
        </p:txBody>
      </p:sp>
      <p:sp>
        <p:nvSpPr>
          <p:cNvPr id="14" name="TextBox 13">
            <a:extLst>
              <a:ext uri="{FF2B5EF4-FFF2-40B4-BE49-F238E27FC236}">
                <a16:creationId xmlns:a16="http://schemas.microsoft.com/office/drawing/2014/main" id="{C26809FF-FF25-84F0-C401-7F05FCD6CC98}"/>
              </a:ext>
            </a:extLst>
          </p:cNvPr>
          <p:cNvSpPr txBox="1"/>
          <p:nvPr/>
        </p:nvSpPr>
        <p:spPr>
          <a:xfrm>
            <a:off x="1103085" y="7195533"/>
            <a:ext cx="5127019" cy="1200329"/>
          </a:xfrm>
          <a:prstGeom prst="rect">
            <a:avLst/>
          </a:prstGeom>
          <a:noFill/>
        </p:spPr>
        <p:txBody>
          <a:bodyPr wrap="square" lIns="0" rIns="0" rtlCol="0" anchor="b">
            <a:spAutoFit/>
          </a:bodyPr>
          <a:lstStyle/>
          <a:p>
            <a:pPr algn="r"/>
            <a:r>
              <a:rPr lang="en-US" sz="2400" noProof="1">
                <a:solidFill>
                  <a:srgbClr val="70AD47"/>
                </a:solidFill>
                <a:latin typeface="Arial" panose="020B0604020202020204" pitchFamily="34" charset="0"/>
                <a:cs typeface="Arial" panose="020B0604020202020204" pitchFamily="34" charset="0"/>
              </a:rPr>
              <a:t>Anonymous goroutines are often used for quick and disposable concurrent operations.</a:t>
            </a:r>
          </a:p>
        </p:txBody>
      </p:sp>
      <p:sp>
        <p:nvSpPr>
          <p:cNvPr id="17" name="TextBox 16">
            <a:extLst>
              <a:ext uri="{FF2B5EF4-FFF2-40B4-BE49-F238E27FC236}">
                <a16:creationId xmlns:a16="http://schemas.microsoft.com/office/drawing/2014/main" id="{1FD43169-74B9-E24B-F27D-1E72D56BB496}"/>
              </a:ext>
            </a:extLst>
          </p:cNvPr>
          <p:cNvSpPr txBox="1"/>
          <p:nvPr/>
        </p:nvSpPr>
        <p:spPr>
          <a:xfrm>
            <a:off x="11959236" y="2388616"/>
            <a:ext cx="4521735" cy="2308324"/>
          </a:xfrm>
          <a:prstGeom prst="rect">
            <a:avLst/>
          </a:prstGeom>
          <a:noFill/>
        </p:spPr>
        <p:txBody>
          <a:bodyPr wrap="square" lIns="0" rIns="0" rtlCol="0" anchor="b">
            <a:spAutoFit/>
          </a:bodyPr>
          <a:lstStyle/>
          <a:p>
            <a:r>
              <a:rPr lang="en-US" sz="2400" noProof="1">
                <a:solidFill>
                  <a:srgbClr val="8497B0"/>
                </a:solidFill>
                <a:latin typeface="Arial" panose="020B0604020202020204" pitchFamily="34" charset="0"/>
                <a:cs typeface="Arial" panose="020B0604020202020204" pitchFamily="34" charset="0"/>
              </a:rPr>
              <a:t>They are suitable for short, simple, or ad-hoc concurrent tasks, such as performing I/O operations, handling incoming requests, and executing background tasks.</a:t>
            </a:r>
          </a:p>
        </p:txBody>
      </p:sp>
      <p:sp>
        <p:nvSpPr>
          <p:cNvPr id="20" name="TextBox 19">
            <a:extLst>
              <a:ext uri="{FF2B5EF4-FFF2-40B4-BE49-F238E27FC236}">
                <a16:creationId xmlns:a16="http://schemas.microsoft.com/office/drawing/2014/main" id="{EDEDAAF1-CAFE-AD6A-8A6F-753A32FE8B58}"/>
              </a:ext>
            </a:extLst>
          </p:cNvPr>
          <p:cNvSpPr txBox="1"/>
          <p:nvPr/>
        </p:nvSpPr>
        <p:spPr>
          <a:xfrm>
            <a:off x="1103085" y="2616976"/>
            <a:ext cx="4972631" cy="1569660"/>
          </a:xfrm>
          <a:prstGeom prst="rect">
            <a:avLst/>
          </a:prstGeom>
          <a:noFill/>
        </p:spPr>
        <p:txBody>
          <a:bodyPr wrap="square" lIns="0" rIns="0" rtlCol="0" anchor="b">
            <a:spAutoFit/>
          </a:bodyPr>
          <a:lstStyle/>
          <a:p>
            <a:pPr algn="r"/>
            <a:r>
              <a:rPr lang="en-US" sz="2400" noProof="1">
                <a:solidFill>
                  <a:srgbClr val="ED7D31"/>
                </a:solidFill>
                <a:latin typeface="Arial" panose="020B0604020202020204" pitchFamily="34" charset="0"/>
                <a:cs typeface="Arial" panose="020B0604020202020204" pitchFamily="34" charset="0"/>
              </a:rPr>
              <a:t>Anonymous goroutines implicitly form closures, allowing them to access and modify variables from their containing scope.</a:t>
            </a:r>
          </a:p>
        </p:txBody>
      </p:sp>
      <p:grpSp>
        <p:nvGrpSpPr>
          <p:cNvPr id="28" name="Group 27">
            <a:extLst>
              <a:ext uri="{FF2B5EF4-FFF2-40B4-BE49-F238E27FC236}">
                <a16:creationId xmlns:a16="http://schemas.microsoft.com/office/drawing/2014/main" id="{F7BDF49A-BA11-17C5-D9C8-411EA82228B2}"/>
              </a:ext>
            </a:extLst>
          </p:cNvPr>
          <p:cNvGrpSpPr/>
          <p:nvPr/>
        </p:nvGrpSpPr>
        <p:grpSpPr>
          <a:xfrm>
            <a:off x="9071646" y="2532567"/>
            <a:ext cx="2406242" cy="2552453"/>
            <a:chOff x="9203984" y="2532567"/>
            <a:chExt cx="2406242" cy="2552453"/>
          </a:xfrm>
        </p:grpSpPr>
        <p:sp>
          <p:nvSpPr>
            <p:cNvPr id="7" name="Freeform: Shape 6">
              <a:extLst>
                <a:ext uri="{FF2B5EF4-FFF2-40B4-BE49-F238E27FC236}">
                  <a16:creationId xmlns:a16="http://schemas.microsoft.com/office/drawing/2014/main" id="{ACF38F19-6836-C7FB-4FDC-809A79A90E57}"/>
                </a:ext>
              </a:extLst>
            </p:cNvPr>
            <p:cNvSpPr/>
            <p:nvPr/>
          </p:nvSpPr>
          <p:spPr>
            <a:xfrm>
              <a:off x="9203984" y="2532567"/>
              <a:ext cx="2406242" cy="2552453"/>
            </a:xfrm>
            <a:custGeom>
              <a:avLst/>
              <a:gdLst>
                <a:gd name="connsiteX0" fmla="*/ 1354156 w 1862213"/>
                <a:gd name="connsiteY0" fmla="*/ 1883 h 1861985"/>
                <a:gd name="connsiteX1" fmla="*/ 1699708 w 1862213"/>
                <a:gd name="connsiteY1" fmla="*/ 162277 h 1861985"/>
                <a:gd name="connsiteX2" fmla="*/ 1575469 w 1862213"/>
                <a:gd name="connsiteY2" fmla="*/ 1039841 h 1861985"/>
                <a:gd name="connsiteX3" fmla="*/ 1057246 w 1862213"/>
                <a:gd name="connsiteY3" fmla="*/ 1326003 h 1861985"/>
                <a:gd name="connsiteX4" fmla="*/ 102823 w 1862213"/>
                <a:gd name="connsiteY4" fmla="*/ 1853069 h 1861985"/>
                <a:gd name="connsiteX5" fmla="*/ 8917 w 1862213"/>
                <a:gd name="connsiteY5" fmla="*/ 1759163 h 1861985"/>
                <a:gd name="connsiteX6" fmla="*/ 535983 w 1862213"/>
                <a:gd name="connsiteY6" fmla="*/ 804739 h 1861985"/>
                <a:gd name="connsiteX7" fmla="*/ 822145 w 1862213"/>
                <a:gd name="connsiteY7" fmla="*/ 286516 h 1861985"/>
                <a:gd name="connsiteX8" fmla="*/ 1354156 w 1862213"/>
                <a:gd name="connsiteY8" fmla="*/ 1883 h 1861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2213" h="1861985">
                  <a:moveTo>
                    <a:pt x="1354156" y="1883"/>
                  </a:moveTo>
                  <a:cubicBezTo>
                    <a:pt x="1478858" y="12149"/>
                    <a:pt x="1601729" y="64533"/>
                    <a:pt x="1699708" y="162277"/>
                  </a:cubicBezTo>
                  <a:cubicBezTo>
                    <a:pt x="1960672" y="423242"/>
                    <a:pt x="1898760" y="861526"/>
                    <a:pt x="1575469" y="1039841"/>
                  </a:cubicBezTo>
                  <a:lnTo>
                    <a:pt x="1057246" y="1326003"/>
                  </a:lnTo>
                  <a:lnTo>
                    <a:pt x="102823" y="1853069"/>
                  </a:lnTo>
                  <a:cubicBezTo>
                    <a:pt x="42257" y="1886436"/>
                    <a:pt x="-24451" y="1819729"/>
                    <a:pt x="8917" y="1759163"/>
                  </a:cubicBezTo>
                  <a:lnTo>
                    <a:pt x="535983" y="804739"/>
                  </a:lnTo>
                  <a:lnTo>
                    <a:pt x="822145" y="286516"/>
                  </a:lnTo>
                  <a:cubicBezTo>
                    <a:pt x="933396" y="84655"/>
                    <a:pt x="1146320" y="-15227"/>
                    <a:pt x="1354156" y="1883"/>
                  </a:cubicBezTo>
                  <a:close/>
                </a:path>
              </a:pathLst>
            </a:custGeom>
            <a:solidFill>
              <a:schemeClr val="tx2">
                <a:lumMod val="60000"/>
                <a:lumOff val="40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2" name="Graphic 21" descr="Users">
              <a:extLst>
                <a:ext uri="{FF2B5EF4-FFF2-40B4-BE49-F238E27FC236}">
                  <a16:creationId xmlns:a16="http://schemas.microsoft.com/office/drawing/2014/main" id="{255E0896-12D9-5987-C646-D48F06C9050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500994" y="2693248"/>
              <a:ext cx="945227" cy="1002785"/>
            </a:xfrm>
            <a:prstGeom prst="rect">
              <a:avLst/>
            </a:prstGeom>
          </p:spPr>
        </p:pic>
      </p:grpSp>
      <p:grpSp>
        <p:nvGrpSpPr>
          <p:cNvPr id="30" name="Group 29">
            <a:extLst>
              <a:ext uri="{FF2B5EF4-FFF2-40B4-BE49-F238E27FC236}">
                <a16:creationId xmlns:a16="http://schemas.microsoft.com/office/drawing/2014/main" id="{2F0C3121-6727-C5D0-9781-2F7AE2F4BE3B}"/>
              </a:ext>
            </a:extLst>
          </p:cNvPr>
          <p:cNvGrpSpPr/>
          <p:nvPr/>
        </p:nvGrpSpPr>
        <p:grpSpPr>
          <a:xfrm>
            <a:off x="9071646" y="5245701"/>
            <a:ext cx="2406241" cy="2552763"/>
            <a:chOff x="9203984" y="5203568"/>
            <a:chExt cx="2406241" cy="2552763"/>
          </a:xfrm>
        </p:grpSpPr>
        <p:sp>
          <p:nvSpPr>
            <p:cNvPr id="8" name="Freeform: Shape 7">
              <a:extLst>
                <a:ext uri="{FF2B5EF4-FFF2-40B4-BE49-F238E27FC236}">
                  <a16:creationId xmlns:a16="http://schemas.microsoft.com/office/drawing/2014/main" id="{786B2404-24F7-49B4-DD00-4B5CB3DF8AD3}"/>
                </a:ext>
              </a:extLst>
            </p:cNvPr>
            <p:cNvSpPr/>
            <p:nvPr/>
          </p:nvSpPr>
          <p:spPr>
            <a:xfrm>
              <a:off x="9203984" y="5203568"/>
              <a:ext cx="2406241" cy="2552763"/>
            </a:xfrm>
            <a:custGeom>
              <a:avLst/>
              <a:gdLst>
                <a:gd name="connsiteX0" fmla="*/ 80030 w 1862212"/>
                <a:gd name="connsiteY0" fmla="*/ 887 h 1862211"/>
                <a:gd name="connsiteX1" fmla="*/ 102823 w 1862212"/>
                <a:gd name="connsiteY1" fmla="*/ 8916 h 1862211"/>
                <a:gd name="connsiteX2" fmla="*/ 1057246 w 1862212"/>
                <a:gd name="connsiteY2" fmla="*/ 535981 h 1862211"/>
                <a:gd name="connsiteX3" fmla="*/ 1575468 w 1862212"/>
                <a:gd name="connsiteY3" fmla="*/ 822143 h 1862211"/>
                <a:gd name="connsiteX4" fmla="*/ 1699706 w 1862212"/>
                <a:gd name="connsiteY4" fmla="*/ 1699705 h 1862211"/>
                <a:gd name="connsiteX5" fmla="*/ 822144 w 1862212"/>
                <a:gd name="connsiteY5" fmla="*/ 1575467 h 1862211"/>
                <a:gd name="connsiteX6" fmla="*/ 535982 w 1862212"/>
                <a:gd name="connsiteY6" fmla="*/ 1057245 h 1862211"/>
                <a:gd name="connsiteX7" fmla="*/ 8917 w 1862212"/>
                <a:gd name="connsiteY7" fmla="*/ 102822 h 1862211"/>
                <a:gd name="connsiteX8" fmla="*/ 80030 w 1862212"/>
                <a:gd name="connsiteY8" fmla="*/ 887 h 1862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2212" h="1862211">
                  <a:moveTo>
                    <a:pt x="80030" y="887"/>
                  </a:moveTo>
                  <a:cubicBezTo>
                    <a:pt x="87586" y="2138"/>
                    <a:pt x="95252" y="4745"/>
                    <a:pt x="102823" y="8916"/>
                  </a:cubicBezTo>
                  <a:lnTo>
                    <a:pt x="1057246" y="535981"/>
                  </a:lnTo>
                  <a:lnTo>
                    <a:pt x="1575468" y="822143"/>
                  </a:lnTo>
                  <a:cubicBezTo>
                    <a:pt x="1898758" y="1000458"/>
                    <a:pt x="1960671" y="1438741"/>
                    <a:pt x="1699706" y="1699705"/>
                  </a:cubicBezTo>
                  <a:cubicBezTo>
                    <a:pt x="1438742" y="1960670"/>
                    <a:pt x="1000459" y="1898757"/>
                    <a:pt x="822144" y="1575467"/>
                  </a:cubicBezTo>
                  <a:lnTo>
                    <a:pt x="535982" y="1057245"/>
                  </a:lnTo>
                  <a:lnTo>
                    <a:pt x="8917" y="102822"/>
                  </a:lnTo>
                  <a:cubicBezTo>
                    <a:pt x="-20279" y="49827"/>
                    <a:pt x="27144" y="-7870"/>
                    <a:pt x="80030" y="887"/>
                  </a:cubicBezTo>
                  <a:close/>
                </a:path>
              </a:pathLst>
            </a:custGeom>
            <a:solidFill>
              <a:schemeClr val="accent4">
                <a:lumMod val="75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23" name="Graphic 22" descr="Puzzle">
              <a:extLst>
                <a:ext uri="{FF2B5EF4-FFF2-40B4-BE49-F238E27FC236}">
                  <a16:creationId xmlns:a16="http://schemas.microsoft.com/office/drawing/2014/main" id="{B2A75382-B2B3-0CF2-B9AD-8725073EB4D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500994" y="6582856"/>
              <a:ext cx="945227" cy="1002785"/>
            </a:xfrm>
            <a:prstGeom prst="rect">
              <a:avLst/>
            </a:prstGeom>
          </p:spPr>
        </p:pic>
      </p:grpSp>
      <p:grpSp>
        <p:nvGrpSpPr>
          <p:cNvPr id="29" name="Group 28">
            <a:extLst>
              <a:ext uri="{FF2B5EF4-FFF2-40B4-BE49-F238E27FC236}">
                <a16:creationId xmlns:a16="http://schemas.microsoft.com/office/drawing/2014/main" id="{36891C09-BC55-32D2-38C4-69F0AD19ADE3}"/>
              </a:ext>
            </a:extLst>
          </p:cNvPr>
          <p:cNvGrpSpPr/>
          <p:nvPr/>
        </p:nvGrpSpPr>
        <p:grpSpPr>
          <a:xfrm>
            <a:off x="6554343" y="5203568"/>
            <a:ext cx="2406242" cy="2552766"/>
            <a:chOff x="6686681" y="5203568"/>
            <a:chExt cx="2406242" cy="2552766"/>
          </a:xfrm>
        </p:grpSpPr>
        <p:sp>
          <p:nvSpPr>
            <p:cNvPr id="9" name="Freeform: Shape 8">
              <a:extLst>
                <a:ext uri="{FF2B5EF4-FFF2-40B4-BE49-F238E27FC236}">
                  <a16:creationId xmlns:a16="http://schemas.microsoft.com/office/drawing/2014/main" id="{82AE32A8-5CFE-6FF2-3DD8-ED4300C61EA9}"/>
                </a:ext>
              </a:extLst>
            </p:cNvPr>
            <p:cNvSpPr/>
            <p:nvPr/>
          </p:nvSpPr>
          <p:spPr>
            <a:xfrm>
              <a:off x="6686681" y="5203568"/>
              <a:ext cx="2406242" cy="2552766"/>
            </a:xfrm>
            <a:custGeom>
              <a:avLst/>
              <a:gdLst>
                <a:gd name="connsiteX0" fmla="*/ 1782184 w 1862213"/>
                <a:gd name="connsiteY0" fmla="*/ 888 h 1862213"/>
                <a:gd name="connsiteX1" fmla="*/ 1853297 w 1862213"/>
                <a:gd name="connsiteY1" fmla="*/ 102822 h 1862213"/>
                <a:gd name="connsiteX2" fmla="*/ 1326231 w 1862213"/>
                <a:gd name="connsiteY2" fmla="*/ 1057246 h 1862213"/>
                <a:gd name="connsiteX3" fmla="*/ 1040069 w 1862213"/>
                <a:gd name="connsiteY3" fmla="*/ 1575469 h 1862213"/>
                <a:gd name="connsiteX4" fmla="*/ 162506 w 1862213"/>
                <a:gd name="connsiteY4" fmla="*/ 1699708 h 1862213"/>
                <a:gd name="connsiteX5" fmla="*/ 286745 w 1862213"/>
                <a:gd name="connsiteY5" fmla="*/ 822145 h 1862213"/>
                <a:gd name="connsiteX6" fmla="*/ 804968 w 1862213"/>
                <a:gd name="connsiteY6" fmla="*/ 535983 h 1862213"/>
                <a:gd name="connsiteX7" fmla="*/ 1759391 w 1862213"/>
                <a:gd name="connsiteY7" fmla="*/ 8917 h 1862213"/>
                <a:gd name="connsiteX8" fmla="*/ 1782184 w 1862213"/>
                <a:gd name="connsiteY8" fmla="*/ 888 h 1862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2213" h="1862213">
                  <a:moveTo>
                    <a:pt x="1782184" y="888"/>
                  </a:moveTo>
                  <a:cubicBezTo>
                    <a:pt x="1835071" y="-7870"/>
                    <a:pt x="1882494" y="49827"/>
                    <a:pt x="1853297" y="102822"/>
                  </a:cubicBezTo>
                  <a:lnTo>
                    <a:pt x="1326231" y="1057246"/>
                  </a:lnTo>
                  <a:lnTo>
                    <a:pt x="1040069" y="1575469"/>
                  </a:lnTo>
                  <a:cubicBezTo>
                    <a:pt x="861754" y="1898759"/>
                    <a:pt x="423470" y="1960672"/>
                    <a:pt x="162506" y="1699708"/>
                  </a:cubicBezTo>
                  <a:cubicBezTo>
                    <a:pt x="-98458" y="1438744"/>
                    <a:pt x="-36546" y="1000460"/>
                    <a:pt x="286745" y="822145"/>
                  </a:cubicBezTo>
                  <a:lnTo>
                    <a:pt x="804968" y="535983"/>
                  </a:lnTo>
                  <a:lnTo>
                    <a:pt x="1759391" y="8917"/>
                  </a:lnTo>
                  <a:cubicBezTo>
                    <a:pt x="1766962" y="4746"/>
                    <a:pt x="1774629" y="2139"/>
                    <a:pt x="1782184" y="888"/>
                  </a:cubicBezTo>
                  <a:close/>
                </a:path>
              </a:pathLst>
            </a:custGeom>
            <a:solidFill>
              <a:schemeClr val="accent6"/>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4" name="Graphic 23" descr="Lightbulb">
              <a:extLst>
                <a:ext uri="{FF2B5EF4-FFF2-40B4-BE49-F238E27FC236}">
                  <a16:creationId xmlns:a16="http://schemas.microsoft.com/office/drawing/2014/main" id="{99F47A35-29C0-214F-83B8-0919B0F44BB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843792" y="6582856"/>
              <a:ext cx="945227" cy="1002785"/>
            </a:xfrm>
            <a:prstGeom prst="rect">
              <a:avLst/>
            </a:prstGeom>
          </p:spPr>
        </p:pic>
      </p:grpSp>
      <p:grpSp>
        <p:nvGrpSpPr>
          <p:cNvPr id="27" name="Group 26">
            <a:extLst>
              <a:ext uri="{FF2B5EF4-FFF2-40B4-BE49-F238E27FC236}">
                <a16:creationId xmlns:a16="http://schemas.microsoft.com/office/drawing/2014/main" id="{64D6EC8E-7BB9-8630-6043-5B7AECAD4721}"/>
              </a:ext>
            </a:extLst>
          </p:cNvPr>
          <p:cNvGrpSpPr/>
          <p:nvPr/>
        </p:nvGrpSpPr>
        <p:grpSpPr>
          <a:xfrm>
            <a:off x="6554311" y="2532254"/>
            <a:ext cx="2406274" cy="2552766"/>
            <a:chOff x="6686649" y="2532254"/>
            <a:chExt cx="2406274" cy="2552766"/>
          </a:xfrm>
        </p:grpSpPr>
        <p:sp>
          <p:nvSpPr>
            <p:cNvPr id="6" name="Freeform: Shape 5">
              <a:extLst>
                <a:ext uri="{FF2B5EF4-FFF2-40B4-BE49-F238E27FC236}">
                  <a16:creationId xmlns:a16="http://schemas.microsoft.com/office/drawing/2014/main" id="{6CA77AA1-4B96-2643-DF92-F283A500AFBD}"/>
                </a:ext>
              </a:extLst>
            </p:cNvPr>
            <p:cNvSpPr/>
            <p:nvPr/>
          </p:nvSpPr>
          <p:spPr>
            <a:xfrm>
              <a:off x="6686649" y="2532254"/>
              <a:ext cx="2406274" cy="2552766"/>
            </a:xfrm>
            <a:custGeom>
              <a:avLst/>
              <a:gdLst>
                <a:gd name="connsiteX0" fmla="*/ 507866 w 1862238"/>
                <a:gd name="connsiteY0" fmla="*/ 1892 h 1862213"/>
                <a:gd name="connsiteX1" fmla="*/ 1040098 w 1862238"/>
                <a:gd name="connsiteY1" fmla="*/ 286744 h 1862213"/>
                <a:gd name="connsiteX2" fmla="*/ 1326259 w 1862238"/>
                <a:gd name="connsiteY2" fmla="*/ 804967 h 1862213"/>
                <a:gd name="connsiteX3" fmla="*/ 1853322 w 1862238"/>
                <a:gd name="connsiteY3" fmla="*/ 1759391 h 1862213"/>
                <a:gd name="connsiteX4" fmla="*/ 1759416 w 1862238"/>
                <a:gd name="connsiteY4" fmla="*/ 1853297 h 1862213"/>
                <a:gd name="connsiteX5" fmla="*/ 804659 w 1862238"/>
                <a:gd name="connsiteY5" fmla="*/ 1326567 h 1862213"/>
                <a:gd name="connsiteX6" fmla="*/ 286436 w 1862238"/>
                <a:gd name="connsiteY6" fmla="*/ 1040406 h 1862213"/>
                <a:gd name="connsiteX7" fmla="*/ 162533 w 1862238"/>
                <a:gd name="connsiteY7" fmla="*/ 162508 h 1862213"/>
                <a:gd name="connsiteX8" fmla="*/ 507866 w 1862238"/>
                <a:gd name="connsiteY8" fmla="*/ 1892 h 1862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2238" h="1862213">
                  <a:moveTo>
                    <a:pt x="507866" y="1892"/>
                  </a:moveTo>
                  <a:cubicBezTo>
                    <a:pt x="715655" y="-15268"/>
                    <a:pt x="928652" y="84687"/>
                    <a:pt x="1040098" y="286744"/>
                  </a:cubicBezTo>
                  <a:lnTo>
                    <a:pt x="1326259" y="804967"/>
                  </a:lnTo>
                  <a:lnTo>
                    <a:pt x="1853322" y="1759391"/>
                  </a:lnTo>
                  <a:cubicBezTo>
                    <a:pt x="1886690" y="1819957"/>
                    <a:pt x="1819982" y="1886665"/>
                    <a:pt x="1759416" y="1853297"/>
                  </a:cubicBezTo>
                  <a:lnTo>
                    <a:pt x="804659" y="1326567"/>
                  </a:lnTo>
                  <a:lnTo>
                    <a:pt x="286436" y="1040406"/>
                  </a:lnTo>
                  <a:cubicBezTo>
                    <a:pt x="-36522" y="861759"/>
                    <a:pt x="-98433" y="423474"/>
                    <a:pt x="162533" y="162508"/>
                  </a:cubicBezTo>
                  <a:cubicBezTo>
                    <a:pt x="260395" y="64646"/>
                    <a:pt x="383193" y="12188"/>
                    <a:pt x="507866" y="1892"/>
                  </a:cubicBezTo>
                  <a:close/>
                </a:path>
              </a:pathLst>
            </a:custGeom>
            <a:solidFill>
              <a:schemeClr val="accent2"/>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5" name="Graphic 24" descr="Rocket">
              <a:extLst>
                <a:ext uri="{FF2B5EF4-FFF2-40B4-BE49-F238E27FC236}">
                  <a16:creationId xmlns:a16="http://schemas.microsoft.com/office/drawing/2014/main" id="{24D34412-42E9-2AEE-EB26-4F4656E3C21F}"/>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6843792" y="2700819"/>
              <a:ext cx="945227" cy="1002785"/>
            </a:xfrm>
            <a:prstGeom prst="rect">
              <a:avLst/>
            </a:prstGeom>
          </p:spPr>
        </p:pic>
      </p:grpSp>
    </p:spTree>
    <p:extLst>
      <p:ext uri="{BB962C8B-B14F-4D97-AF65-F5344CB8AC3E}">
        <p14:creationId xmlns:p14="http://schemas.microsoft.com/office/powerpoint/2010/main" val="32139362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1000"/>
                                        <p:tgtEl>
                                          <p:spTgt spid="14"/>
                                        </p:tgtEl>
                                      </p:cBhvr>
                                    </p:animEffect>
                                    <p:anim calcmode="lin" valueType="num">
                                      <p:cBhvr>
                                        <p:cTn id="13" dur="1000" fill="hold"/>
                                        <p:tgtEl>
                                          <p:spTgt spid="14"/>
                                        </p:tgtEl>
                                        <p:attrNameLst>
                                          <p:attrName>ppt_x</p:attrName>
                                        </p:attrNameLst>
                                      </p:cBhvr>
                                      <p:tavLst>
                                        <p:tav tm="0">
                                          <p:val>
                                            <p:strVal val="#ppt_x"/>
                                          </p:val>
                                        </p:tav>
                                        <p:tav tm="100000">
                                          <p:val>
                                            <p:strVal val="#ppt_x"/>
                                          </p:val>
                                        </p:tav>
                                      </p:tavLst>
                                    </p:anim>
                                    <p:anim calcmode="lin" valueType="num">
                                      <p:cBhvr>
                                        <p:cTn id="14" dur="1000" fill="hold"/>
                                        <p:tgtEl>
                                          <p:spTgt spid="14"/>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fade">
                                      <p:cBhvr>
                                        <p:cTn id="17" dur="1000"/>
                                        <p:tgtEl>
                                          <p:spTgt spid="17"/>
                                        </p:tgtEl>
                                      </p:cBhvr>
                                    </p:animEffect>
                                    <p:anim calcmode="lin" valueType="num">
                                      <p:cBhvr>
                                        <p:cTn id="18" dur="1000" fill="hold"/>
                                        <p:tgtEl>
                                          <p:spTgt spid="17"/>
                                        </p:tgtEl>
                                        <p:attrNameLst>
                                          <p:attrName>ppt_x</p:attrName>
                                        </p:attrNameLst>
                                      </p:cBhvr>
                                      <p:tavLst>
                                        <p:tav tm="0">
                                          <p:val>
                                            <p:strVal val="#ppt_x"/>
                                          </p:val>
                                        </p:tav>
                                        <p:tav tm="100000">
                                          <p:val>
                                            <p:strVal val="#ppt_x"/>
                                          </p:val>
                                        </p:tav>
                                      </p:tavLst>
                                    </p:anim>
                                    <p:anim calcmode="lin" valueType="num">
                                      <p:cBhvr>
                                        <p:cTn id="19" dur="1000" fill="hold"/>
                                        <p:tgtEl>
                                          <p:spTgt spid="17"/>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fade">
                                      <p:cBhvr>
                                        <p:cTn id="22" dur="1000"/>
                                        <p:tgtEl>
                                          <p:spTgt spid="20"/>
                                        </p:tgtEl>
                                      </p:cBhvr>
                                    </p:animEffect>
                                    <p:anim calcmode="lin" valueType="num">
                                      <p:cBhvr>
                                        <p:cTn id="23" dur="1000" fill="hold"/>
                                        <p:tgtEl>
                                          <p:spTgt spid="20"/>
                                        </p:tgtEl>
                                        <p:attrNameLst>
                                          <p:attrName>ppt_x</p:attrName>
                                        </p:attrNameLst>
                                      </p:cBhvr>
                                      <p:tavLst>
                                        <p:tav tm="0">
                                          <p:val>
                                            <p:strVal val="#ppt_x"/>
                                          </p:val>
                                        </p:tav>
                                        <p:tav tm="100000">
                                          <p:val>
                                            <p:strVal val="#ppt_x"/>
                                          </p:val>
                                        </p:tav>
                                      </p:tavLst>
                                    </p:anim>
                                    <p:anim calcmode="lin" valueType="num">
                                      <p:cBhvr>
                                        <p:cTn id="24" dur="1000" fill="hold"/>
                                        <p:tgtEl>
                                          <p:spTgt spid="20"/>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28"/>
                                        </p:tgtEl>
                                        <p:attrNameLst>
                                          <p:attrName>style.visibility</p:attrName>
                                        </p:attrNameLst>
                                      </p:cBhvr>
                                      <p:to>
                                        <p:strVal val="visible"/>
                                      </p:to>
                                    </p:set>
                                    <p:animEffect transition="in" filter="fade">
                                      <p:cBhvr>
                                        <p:cTn id="27" dur="1000"/>
                                        <p:tgtEl>
                                          <p:spTgt spid="28"/>
                                        </p:tgtEl>
                                      </p:cBhvr>
                                    </p:animEffect>
                                    <p:anim calcmode="lin" valueType="num">
                                      <p:cBhvr>
                                        <p:cTn id="28" dur="1000" fill="hold"/>
                                        <p:tgtEl>
                                          <p:spTgt spid="28"/>
                                        </p:tgtEl>
                                        <p:attrNameLst>
                                          <p:attrName>ppt_x</p:attrName>
                                        </p:attrNameLst>
                                      </p:cBhvr>
                                      <p:tavLst>
                                        <p:tav tm="0">
                                          <p:val>
                                            <p:strVal val="#ppt_x"/>
                                          </p:val>
                                        </p:tav>
                                        <p:tav tm="100000">
                                          <p:val>
                                            <p:strVal val="#ppt_x"/>
                                          </p:val>
                                        </p:tav>
                                      </p:tavLst>
                                    </p:anim>
                                    <p:anim calcmode="lin" valueType="num">
                                      <p:cBhvr>
                                        <p:cTn id="29" dur="1000" fill="hold"/>
                                        <p:tgtEl>
                                          <p:spTgt spid="28"/>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30"/>
                                        </p:tgtEl>
                                        <p:attrNameLst>
                                          <p:attrName>style.visibility</p:attrName>
                                        </p:attrNameLst>
                                      </p:cBhvr>
                                      <p:to>
                                        <p:strVal val="visible"/>
                                      </p:to>
                                    </p:set>
                                    <p:animEffect transition="in" filter="fade">
                                      <p:cBhvr>
                                        <p:cTn id="32" dur="1000"/>
                                        <p:tgtEl>
                                          <p:spTgt spid="30"/>
                                        </p:tgtEl>
                                      </p:cBhvr>
                                    </p:animEffect>
                                    <p:anim calcmode="lin" valueType="num">
                                      <p:cBhvr>
                                        <p:cTn id="33" dur="1000" fill="hold"/>
                                        <p:tgtEl>
                                          <p:spTgt spid="30"/>
                                        </p:tgtEl>
                                        <p:attrNameLst>
                                          <p:attrName>ppt_x</p:attrName>
                                        </p:attrNameLst>
                                      </p:cBhvr>
                                      <p:tavLst>
                                        <p:tav tm="0">
                                          <p:val>
                                            <p:strVal val="#ppt_x"/>
                                          </p:val>
                                        </p:tav>
                                        <p:tav tm="100000">
                                          <p:val>
                                            <p:strVal val="#ppt_x"/>
                                          </p:val>
                                        </p:tav>
                                      </p:tavLst>
                                    </p:anim>
                                    <p:anim calcmode="lin" valueType="num">
                                      <p:cBhvr>
                                        <p:cTn id="34" dur="1000" fill="hold"/>
                                        <p:tgtEl>
                                          <p:spTgt spid="30"/>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29"/>
                                        </p:tgtEl>
                                        <p:attrNameLst>
                                          <p:attrName>style.visibility</p:attrName>
                                        </p:attrNameLst>
                                      </p:cBhvr>
                                      <p:to>
                                        <p:strVal val="visible"/>
                                      </p:to>
                                    </p:set>
                                    <p:animEffect transition="in" filter="fade">
                                      <p:cBhvr>
                                        <p:cTn id="37" dur="1000"/>
                                        <p:tgtEl>
                                          <p:spTgt spid="29"/>
                                        </p:tgtEl>
                                      </p:cBhvr>
                                    </p:animEffect>
                                    <p:anim calcmode="lin" valueType="num">
                                      <p:cBhvr>
                                        <p:cTn id="38" dur="1000" fill="hold"/>
                                        <p:tgtEl>
                                          <p:spTgt spid="29"/>
                                        </p:tgtEl>
                                        <p:attrNameLst>
                                          <p:attrName>ppt_x</p:attrName>
                                        </p:attrNameLst>
                                      </p:cBhvr>
                                      <p:tavLst>
                                        <p:tav tm="0">
                                          <p:val>
                                            <p:strVal val="#ppt_x"/>
                                          </p:val>
                                        </p:tav>
                                        <p:tav tm="100000">
                                          <p:val>
                                            <p:strVal val="#ppt_x"/>
                                          </p:val>
                                        </p:tav>
                                      </p:tavLst>
                                    </p:anim>
                                    <p:anim calcmode="lin" valueType="num">
                                      <p:cBhvr>
                                        <p:cTn id="39" dur="1000" fill="hold"/>
                                        <p:tgtEl>
                                          <p:spTgt spid="29"/>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27"/>
                                        </p:tgtEl>
                                        <p:attrNameLst>
                                          <p:attrName>style.visibility</p:attrName>
                                        </p:attrNameLst>
                                      </p:cBhvr>
                                      <p:to>
                                        <p:strVal val="visible"/>
                                      </p:to>
                                    </p:set>
                                    <p:animEffect transition="in" filter="fade">
                                      <p:cBhvr>
                                        <p:cTn id="42" dur="1000"/>
                                        <p:tgtEl>
                                          <p:spTgt spid="27"/>
                                        </p:tgtEl>
                                      </p:cBhvr>
                                    </p:animEffect>
                                    <p:anim calcmode="lin" valueType="num">
                                      <p:cBhvr>
                                        <p:cTn id="43" dur="1000" fill="hold"/>
                                        <p:tgtEl>
                                          <p:spTgt spid="27"/>
                                        </p:tgtEl>
                                        <p:attrNameLst>
                                          <p:attrName>ppt_x</p:attrName>
                                        </p:attrNameLst>
                                      </p:cBhvr>
                                      <p:tavLst>
                                        <p:tav tm="0">
                                          <p:val>
                                            <p:strVal val="#ppt_x"/>
                                          </p:val>
                                        </p:tav>
                                        <p:tav tm="100000">
                                          <p:val>
                                            <p:strVal val="#ppt_x"/>
                                          </p:val>
                                        </p:tav>
                                      </p:tavLst>
                                    </p:anim>
                                    <p:anim calcmode="lin" valueType="num">
                                      <p:cBhvr>
                                        <p:cTn id="44"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4" grpId="0"/>
      <p:bldP spid="17" grpId="0"/>
      <p:bldP spid="20" grpId="0"/>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747</TotalTime>
  <Words>1102</Words>
  <Application>Microsoft Office PowerPoint</Application>
  <PresentationFormat>Custom</PresentationFormat>
  <Paragraphs>94</Paragraphs>
  <Slides>15</Slides>
  <Notes>7</Notes>
  <HiddenSlides>0</HiddenSlides>
  <MMClips>0</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15</vt:i4>
      </vt:variant>
    </vt:vector>
  </HeadingPairs>
  <TitlesOfParts>
    <vt:vector size="23" baseType="lpstr">
      <vt:lpstr>Calibri</vt:lpstr>
      <vt:lpstr>Consolas</vt:lpstr>
      <vt:lpstr>Arial</vt:lpstr>
      <vt:lpstr>Google Sans</vt:lpstr>
      <vt:lpstr>Calibri Light</vt:lpstr>
      <vt:lpstr>Office Theme</vt:lpstr>
      <vt:lpstr>Custom Design</vt:lpstr>
      <vt:lpstr>1_Custom Design</vt:lpstr>
      <vt:lpstr>PowerPoint Presentation</vt:lpstr>
      <vt:lpstr>PowerPoint Presentation</vt:lpstr>
      <vt:lpstr>PowerPoint Presentation</vt:lpstr>
      <vt:lpstr>Topics</vt:lpstr>
      <vt:lpstr>Learning Objectives</vt:lpstr>
      <vt:lpstr>Anonymous Goroutines</vt:lpstr>
      <vt:lpstr>Introduction to Anonymous Goroutines </vt:lpstr>
      <vt:lpstr>Characteristics of Anonymous Goroutines</vt:lpstr>
      <vt:lpstr>Characteristics of Anonymous Goroutines (contd.)</vt:lpstr>
      <vt:lpstr>Anonymous Goroutine Creation</vt:lpstr>
      <vt:lpstr>Anonymous Goroutine Example</vt:lpstr>
      <vt:lpstr>Anonymous Goroutine Example (contd.)</vt:lpstr>
      <vt:lpstr>Anonymous Goroutine Example Explanation</vt:lpstr>
      <vt:lpstr>Summary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Storytelling using Microsoft Power BI</dc:title>
  <dc:creator>Dhritiman Adhya</dc:creator>
  <cp:lastModifiedBy>CONTENT</cp:lastModifiedBy>
  <cp:revision>70</cp:revision>
  <dcterms:created xsi:type="dcterms:W3CDTF">2023-08-03T08:03:00Z</dcterms:created>
  <dcterms:modified xsi:type="dcterms:W3CDTF">2023-11-02T06:11:25Z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8FCC90B54A4440E584E2C6124EC06199_12</vt:lpwstr>
  </property>
  <property fmtid="{D5CDD505-2E9C-101B-9397-08002B2CF9AE}" pid="3" name="KSOProductBuildVer">
    <vt:lpwstr>1033-12.2.0.13201</vt:lpwstr>
  </property>
</Properties>
</file>

<file path=docProps/thumbnail.jpeg>
</file>